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300" r:id="rId3"/>
    <p:sldId id="284" r:id="rId4"/>
    <p:sldId id="302" r:id="rId5"/>
    <p:sldId id="270" r:id="rId6"/>
    <p:sldId id="303" r:id="rId7"/>
    <p:sldId id="304" r:id="rId8"/>
    <p:sldId id="262" r:id="rId9"/>
    <p:sldId id="280" r:id="rId10"/>
    <p:sldId id="268" r:id="rId11"/>
    <p:sldId id="306" r:id="rId12"/>
    <p:sldId id="307" r:id="rId13"/>
    <p:sldId id="276" r:id="rId14"/>
    <p:sldId id="287" r:id="rId15"/>
    <p:sldId id="308" r:id="rId16"/>
    <p:sldId id="263" r:id="rId17"/>
    <p:sldId id="305" r:id="rId18"/>
    <p:sldId id="299" r:id="rId19"/>
    <p:sldId id="309" r:id="rId20"/>
    <p:sldId id="310" r:id="rId21"/>
    <p:sldId id="311" r:id="rId22"/>
    <p:sldId id="312" r:id="rId23"/>
    <p:sldId id="313" r:id="rId24"/>
    <p:sldId id="315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00"/>
    <a:srgbClr val="00FF00"/>
    <a:srgbClr val="FF0000"/>
    <a:srgbClr val="3333FF"/>
    <a:srgbClr val="FF0066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4660"/>
  </p:normalViewPr>
  <p:slideViewPr>
    <p:cSldViewPr>
      <p:cViewPr varScale="1">
        <p:scale>
          <a:sx n="39" d="100"/>
          <a:sy n="39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2BB3E-740E-4681-A756-62DEAEE4C46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3722974"/>
      </p:ext>
    </p:extLst>
  </p:cSld>
  <p:clrMapOvr>
    <a:masterClrMapping/>
  </p:clrMapOvr>
  <p:transition spd="med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5D275-28BE-4135-9AD7-8D14F391629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769510"/>
      </p:ext>
    </p:extLst>
  </p:cSld>
  <p:clrMapOvr>
    <a:masterClrMapping/>
  </p:clrMapOvr>
  <p:transition spd="med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A73BC-516D-40D9-BF7A-BCC84D5822E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7078165"/>
      </p:ext>
    </p:extLst>
  </p:cSld>
  <p:clrMapOvr>
    <a:masterClrMapping/>
  </p:clrMapOvr>
  <p:transition spd="med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C2A04-2D27-4773-91DC-26CC1B3182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171157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CA8F9-BE2B-43D1-8F64-395AB11489D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45897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76451-98A0-4E02-9B2A-386554F67A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338415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F11E0-E2DC-429D-9984-F561B6FF3FA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702142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4989A-CE6A-466D-BB5A-1332F4A68D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577602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588F0-9ADC-444D-A983-203FF171E55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618404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DC6EA-9D85-4F7E-835A-85BF13A21F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377317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3BDEC-0800-4384-8C41-83298201F7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05467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6EBFF-3FA9-48EC-AD62-62979287B6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0249315"/>
      </p:ext>
    </p:extLst>
  </p:cSld>
  <p:clrMapOvr>
    <a:masterClrMapping/>
  </p:clrMapOvr>
  <p:transition spd="med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FFD99-6EA1-4F1D-A3B4-CF2C5AE791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72055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4A453-6DE6-46D4-8EB5-150BD01C4E6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758964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D3C17-82ED-4163-A8B6-CF1C6558E06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18205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90082-705E-4BE4-BE2A-516E831D78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6365828"/>
      </p:ext>
    </p:extLst>
  </p:cSld>
  <p:clrMapOvr>
    <a:masterClrMapping/>
  </p:clrMapOvr>
  <p:transition spd="med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E6AF2-3C1E-4404-B6D9-F39F0435C7A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3453157"/>
      </p:ext>
    </p:extLst>
  </p:cSld>
  <p:clrMapOvr>
    <a:masterClrMapping/>
  </p:clrMapOvr>
  <p:transition spd="med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AEED9-F5C6-48F0-9E22-68B0FCF166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8980748"/>
      </p:ext>
    </p:extLst>
  </p:cSld>
  <p:clrMapOvr>
    <a:masterClrMapping/>
  </p:clrMapOvr>
  <p:transition spd="med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DA01F-5B61-47C4-A095-BE90D8B4CB4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0184371"/>
      </p:ext>
    </p:extLst>
  </p:cSld>
  <p:clrMapOvr>
    <a:masterClrMapping/>
  </p:clrMapOvr>
  <p:transition spd="med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9938A-A88F-4522-BD01-9977583C45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8201287"/>
      </p:ext>
    </p:extLst>
  </p:cSld>
  <p:clrMapOvr>
    <a:masterClrMapping/>
  </p:clrMapOvr>
  <p:transition spd="med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0F06A-6C36-4B0E-8B98-D5C7014B1A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3415424"/>
      </p:ext>
    </p:extLst>
  </p:cSld>
  <p:clrMapOvr>
    <a:masterClrMapping/>
  </p:clrMapOvr>
  <p:transition spd="med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8EBDF-1E83-4A6A-AC07-DE4083AACAF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9450366"/>
      </p:ext>
    </p:extLst>
  </p:cSld>
  <p:clrMapOvr>
    <a:masterClrMapping/>
  </p:clrMapOvr>
  <p:transition spd="med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F43324-87B3-492E-AEDB-EDD292A4A52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randomBa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latin typeface="+mn-lt"/>
              </a:defRPr>
            </a:lvl1pPr>
          </a:lstStyle>
          <a:p>
            <a:fld id="{A881B189-8C18-41E7-A48A-C385DDBE63F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ow%20to%20make%20milk%20shake.flv" TargetMode="Externa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Lesson%2034%20%20Let's%20make%20fruit%20salad.flv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F:\&#21021;&#20013;&#35838;&#20214;\&#20843;&#24180;&#32423;\&#20843;&#24180;&#32423;&#65288;&#19978;&#65289;\&#35838;&#20214;\unit7\section%20A%202a.mp3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hyperlink" Target="http://jspd.ew.com.cn/UploadFiles/sound/section%20A%202b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newlife.shangdu.com/20000/1020227/2005/09/02/2005-09-02_23919_1020227.shtml" TargetMode="External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baidu.com/i?ct=503316480&amp;z=695137951&amp;tn=baiduimagedetail&amp;word=&#39321;&#34121;&amp;in=21" TargetMode="External"/><Relationship Id="rId3" Type="http://schemas.openxmlformats.org/officeDocument/2006/relationships/image" Target="../media/image28.jpeg"/><Relationship Id="rId7" Type="http://schemas.openxmlformats.org/officeDocument/2006/relationships/image" Target="../media/image45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.baidu.com/i?ct=503316480&amp;z=314120451&amp;tn=baiduimagedetail&amp;word=&#35199;&#29916;&amp;in=15" TargetMode="External"/><Relationship Id="rId5" Type="http://schemas.openxmlformats.org/officeDocument/2006/relationships/image" Target="../media/image44.jpeg"/><Relationship Id="rId4" Type="http://schemas.openxmlformats.org/officeDocument/2006/relationships/hyperlink" Target="http://image.baidu.com/i?ct=503316480&amp;z=633591753&amp;tn=baiduimagedetail&amp;word=&#33529;&#26524;&amp;in=41" TargetMode="External"/><Relationship Id="rId9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131313052&amp;tn=baiduimagedetail&amp;word=&#35199;&#32418;&#26623;&#40481;&#34507;&#38754;&amp;in=13" TargetMode="External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hyperlink" Target="http://image.baidu.com/i?ct=503316480&amp;z=851874951&amp;tn=baiduimagedetail&amp;word=&#35199;&#32418;&#26623;&#40481;&#34507;&#38754;&amp;in=11" TargetMode="Externa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baidu.com/i?ct=503316480&amp;z=244524400&amp;tn=baiduimagedetail&amp;word=&#28779;&#40481;&amp;in=19" TargetMode="External"/><Relationship Id="rId13" Type="http://schemas.openxmlformats.org/officeDocument/2006/relationships/image" Target="../media/image61.jpeg"/><Relationship Id="rId3" Type="http://schemas.openxmlformats.org/officeDocument/2006/relationships/image" Target="../media/image55.jpeg"/><Relationship Id="rId7" Type="http://schemas.openxmlformats.org/officeDocument/2006/relationships/image" Target="../media/image57.jpeg"/><Relationship Id="rId12" Type="http://schemas.openxmlformats.org/officeDocument/2006/relationships/hyperlink" Target="http://image.baidu.com/i?ct=503316480&amp;z=568265252&amp;tn=baiduimagedetail&amp;word=&#39135;&#29992;&#30416;&amp;in=5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.baidu.com/i?ct=503316480&amp;z=166825650&amp;tn=baiduimagedetail&amp;word=&#35843;&#21619;&#21697;&amp;in=18" TargetMode="External"/><Relationship Id="rId11" Type="http://schemas.openxmlformats.org/officeDocument/2006/relationships/image" Target="../media/image60.jpeg"/><Relationship Id="rId5" Type="http://schemas.openxmlformats.org/officeDocument/2006/relationships/image" Target="../media/image56.jpeg"/><Relationship Id="rId10" Type="http://schemas.openxmlformats.org/officeDocument/2006/relationships/image" Target="../media/image59.jpeg"/><Relationship Id="rId4" Type="http://schemas.openxmlformats.org/officeDocument/2006/relationships/hyperlink" Target="http://image.baidu.com/i?ct=503316480&amp;z=46043252&amp;tn=baiduimagedetail&amp;word=&#38754;&#21253;&#29255;&amp;in=19" TargetMode="External"/><Relationship Id="rId9" Type="http://schemas.openxmlformats.org/officeDocument/2006/relationships/image" Target="../media/image58.jpeg"/><Relationship Id="rId1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jpeg"/><Relationship Id="rId7" Type="http://schemas.openxmlformats.org/officeDocument/2006/relationships/hyperlink" Target="http://image.baidu.com/i?ct=503316480&amp;z=244524400&amp;tn=baiduimagedetail&amp;word=&#28779;&#40481;&amp;in=19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33521;&#35821;\unit7&#22791;&#35838;&#36164;&#26009;\Unit%207%20B%202b.wav" TargetMode="External"/><Relationship Id="rId6" Type="http://schemas.openxmlformats.org/officeDocument/2006/relationships/image" Target="../media/image56.jpeg"/><Relationship Id="rId11" Type="http://schemas.openxmlformats.org/officeDocument/2006/relationships/image" Target="../media/image63.png"/><Relationship Id="rId5" Type="http://schemas.openxmlformats.org/officeDocument/2006/relationships/hyperlink" Target="http://image.baidu.com/i?ct=503316480&amp;z=46043252&amp;tn=baiduimagedetail&amp;word=&#38754;&#21253;&#29255;&amp;in=19" TargetMode="External"/><Relationship Id="rId10" Type="http://schemas.openxmlformats.org/officeDocument/2006/relationships/image" Target="../media/image60.jpe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hyperlink" Target="http://www.meishichina.cn/Eat/Magic/200507/5282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0" y="476250"/>
            <a:ext cx="9020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Unit 8 How do you make a </a:t>
            </a:r>
            <a:r>
              <a:rPr kumimoji="1" lang="en-US" altLang="zh-CN" sz="3200" b="1">
                <a:solidFill>
                  <a:srgbClr val="FF0066"/>
                </a:solidFill>
                <a:latin typeface="Arial" pitchFamily="34" charset="0"/>
                <a:ea typeface=""/>
              </a:rPr>
              <a:t>banana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kumimoji="1" lang="en-US" altLang="zh-CN" sz="3200" b="1">
                <a:solidFill>
                  <a:srgbClr val="FF0066"/>
                </a:solidFill>
                <a:latin typeface="Arial" pitchFamily="34" charset="0"/>
              </a:rPr>
              <a:t>milk shake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?</a:t>
            </a:r>
          </a:p>
        </p:txBody>
      </p:sp>
      <p:pic>
        <p:nvPicPr>
          <p:cNvPr id="57348" name="Picture 4" descr="smoothie0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628775"/>
            <a:ext cx="4267200" cy="35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116013" y="5300663"/>
            <a:ext cx="6696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a banana milk shake</a:t>
            </a:r>
            <a:r>
              <a:rPr kumimoji="1" lang="zh-CN" altLang="en-US" sz="3200">
                <a:solidFill>
                  <a:srgbClr val="0000FF"/>
                </a:solidFill>
                <a:latin typeface="Arial" pitchFamily="34" charset="0"/>
              </a:rPr>
              <a:t>一份香蕉奶昔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salad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5562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533400" y="228600"/>
            <a:ext cx="84820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400" b="1">
                <a:solidFill>
                  <a:srgbClr val="3333FF"/>
                </a:solidFill>
                <a:latin typeface="Arial" pitchFamily="34" charset="0"/>
              </a:rPr>
              <a:t>Task2</a:t>
            </a:r>
            <a:r>
              <a:rPr kumimoji="1" lang="en-US" altLang="zh-CN" sz="4400">
                <a:latin typeface="Arial" pitchFamily="34" charset="0"/>
              </a:rPr>
              <a:t>: How to make </a:t>
            </a:r>
            <a:r>
              <a:rPr kumimoji="1" lang="en-US" altLang="zh-CN" sz="4400" b="1">
                <a:solidFill>
                  <a:srgbClr val="FF0000"/>
                </a:solidFill>
                <a:latin typeface="Arial" pitchFamily="34" charset="0"/>
              </a:rPr>
              <a:t>fruit salad</a:t>
            </a:r>
            <a:r>
              <a:rPr kumimoji="1" lang="en-US" altLang="zh-CN" sz="4400">
                <a:latin typeface="Arial" pitchFamily="34" charset="0"/>
              </a:rPr>
              <a:t>?</a:t>
            </a:r>
          </a:p>
        </p:txBody>
      </p:sp>
      <p:pic>
        <p:nvPicPr>
          <p:cNvPr id="66564" name="Picture 4" descr="nvhai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7" r="10860"/>
          <a:stretch>
            <a:fillRect/>
          </a:stretch>
        </p:blipFill>
        <p:spPr bwMode="auto">
          <a:xfrm>
            <a:off x="6629400" y="1981200"/>
            <a:ext cx="22066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Rot="1" noChangeArrowheads="1"/>
          </p:cNvSpPr>
          <p:nvPr/>
        </p:nvSpPr>
        <p:spPr bwMode="auto">
          <a:xfrm>
            <a:off x="609600" y="762000"/>
            <a:ext cx="8077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0000FF"/>
                </a:solidFill>
                <a:latin typeface="Arial" pitchFamily="34" charset="0"/>
              </a:rPr>
              <a:t>To make fruit salad, what do you need?</a:t>
            </a:r>
          </a:p>
        </p:txBody>
      </p:sp>
      <p:pic>
        <p:nvPicPr>
          <p:cNvPr id="67587" name="Picture 3" descr="fruit salad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268413"/>
            <a:ext cx="33274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88" name="Picture 4" descr="fruit salad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36544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468313" y="4292600"/>
            <a:ext cx="9756775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Ingredients</a:t>
            </a:r>
            <a:r>
              <a:rPr lang="en-US" altLang="zh-CN" sz="2800" b="1">
                <a:latin typeface="Times New Roman" pitchFamily="18" charset="0"/>
              </a:rPr>
              <a:t>: different kinds of fruits, yogurt, honey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US" altLang="zh-CN" sz="2800" b="1">
              <a:latin typeface="Times New Roman" pitchFamily="18" charset="0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539750" y="5445125"/>
            <a:ext cx="9540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Cooking tools</a:t>
            </a:r>
            <a:r>
              <a:rPr lang="en-US" altLang="zh-CN" sz="2800" b="1">
                <a:latin typeface="Times New Roman" pitchFamily="18" charset="0"/>
              </a:rPr>
              <a:t>: knife, teaspoon, cup, plate…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  <p:bldP spid="675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323850" y="331788"/>
            <a:ext cx="4105275" cy="792162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38100" cmpd="dbl">
            <a:solidFill>
              <a:srgbClr val="FFCC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4580" name="Group 4"/>
          <p:cNvGraphicFramePr>
            <a:graphicFrameLocks noGrp="1"/>
          </p:cNvGraphicFramePr>
          <p:nvPr/>
        </p:nvGraphicFramePr>
        <p:xfrm>
          <a:off x="539750" y="1412875"/>
          <a:ext cx="7489825" cy="4829175"/>
        </p:xfrm>
        <a:graphic>
          <a:graphicData uri="http://schemas.openxmlformats.org/drawingml/2006/table">
            <a:tbl>
              <a:tblPr/>
              <a:tblGrid>
                <a:gridCol w="3603625"/>
                <a:gridCol w="3886200"/>
              </a:tblGrid>
              <a:tr h="2349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Ingredients</a:t>
                      </a: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（原料，材料）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How much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How 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bananas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2" name="Text Box 26"/>
          <p:cNvSpPr txBox="1">
            <a:spLocks noChangeArrowheads="1"/>
          </p:cNvSpPr>
          <p:nvPr/>
        </p:nvSpPr>
        <p:spPr bwMode="auto">
          <a:xfrm>
            <a:off x="5003800" y="3211513"/>
            <a:ext cx="2374900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1692275" y="3063875"/>
            <a:ext cx="2592388" cy="806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yogurt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5646738" y="3776663"/>
            <a:ext cx="1733550" cy="806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1763713" y="3783013"/>
            <a:ext cx="1728787" cy="806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honey</a:t>
            </a:r>
            <a:endParaRPr lang="en-US" altLang="zh-CN" sz="36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4606" name="Text Box 30"/>
          <p:cNvSpPr txBox="1">
            <a:spLocks noChangeArrowheads="1"/>
          </p:cNvSpPr>
          <p:nvPr/>
        </p:nvSpPr>
        <p:spPr bwMode="auto">
          <a:xfrm>
            <a:off x="5076825" y="4562475"/>
            <a:ext cx="2663825" cy="806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oranges</a:t>
            </a:r>
            <a:endParaRPr lang="en-US" altLang="zh-CN" sz="36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24607" name="Text Box 31"/>
          <p:cNvSpPr txBox="1">
            <a:spLocks noChangeArrowheads="1"/>
          </p:cNvSpPr>
          <p:nvPr/>
        </p:nvSpPr>
        <p:spPr bwMode="auto">
          <a:xfrm>
            <a:off x="4932363" y="5354638"/>
            <a:ext cx="3311525" cy="806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watermelons</a:t>
            </a:r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325438" y="361950"/>
            <a:ext cx="43910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latin typeface="Times New Roman" pitchFamily="18" charset="0"/>
              </a:rPr>
              <a:t>Listening (2a:P42)</a:t>
            </a:r>
          </a:p>
        </p:txBody>
      </p:sp>
      <p:pic>
        <p:nvPicPr>
          <p:cNvPr id="24609" name="Picture 33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404813"/>
            <a:ext cx="6000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603" grpId="0"/>
      <p:bldP spid="24604" grpId="0"/>
      <p:bldP spid="24605" grpId="0"/>
      <p:bldP spid="24606" grpId="0"/>
      <p:bldP spid="24607" grpId="0"/>
      <p:bldP spid="246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logo12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3375"/>
            <a:ext cx="3384550" cy="7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757238" y="260350"/>
            <a:ext cx="359886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4000" b="1">
                <a:solidFill>
                  <a:srgbClr val="0000FF"/>
                </a:solidFill>
                <a:latin typeface="Times New Roman" pitchFamily="18" charset="0"/>
              </a:rPr>
              <a:t>Listening (2b)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09600" y="20574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ahoma" pitchFamily="34" charset="0"/>
            </a:endParaRPr>
          </a:p>
        </p:txBody>
      </p:sp>
      <p:graphicFrame>
        <p:nvGraphicFramePr>
          <p:cNvPr id="38917" name="Group 5"/>
          <p:cNvGraphicFramePr>
            <a:graphicFrameLocks noGrp="1"/>
          </p:cNvGraphicFramePr>
          <p:nvPr/>
        </p:nvGraphicFramePr>
        <p:xfrm>
          <a:off x="323850" y="1628775"/>
          <a:ext cx="8351838" cy="5154613"/>
        </p:xfrm>
        <a:graphic>
          <a:graphicData uri="http://schemas.openxmlformats.org/drawingml/2006/table">
            <a:tbl>
              <a:tblPr/>
              <a:tblGrid>
                <a:gridCol w="3455988"/>
                <a:gridCol w="4895850"/>
              </a:tblGrid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  Amount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Ingredient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one cup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two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one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two teaspoons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three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40" name="Text Box 28"/>
          <p:cNvSpPr txBox="1">
            <a:spLocks noChangeArrowheads="1"/>
          </p:cNvSpPr>
          <p:nvPr/>
        </p:nvSpPr>
        <p:spPr bwMode="auto">
          <a:xfrm>
            <a:off x="5383213" y="2333625"/>
            <a:ext cx="198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itchFamily="18" charset="0"/>
              </a:rPr>
              <a:t>yogurt</a:t>
            </a:r>
          </a:p>
        </p:txBody>
      </p:sp>
      <p:sp>
        <p:nvSpPr>
          <p:cNvPr id="38941" name="Text Box 29"/>
          <p:cNvSpPr txBox="1">
            <a:spLocks noChangeArrowheads="1"/>
          </p:cNvSpPr>
          <p:nvPr/>
        </p:nvSpPr>
        <p:spPr bwMode="auto">
          <a:xfrm>
            <a:off x="5383213" y="3148013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38942" name="Text Box 30"/>
          <p:cNvSpPr txBox="1">
            <a:spLocks noChangeArrowheads="1"/>
          </p:cNvSpPr>
          <p:nvPr/>
        </p:nvSpPr>
        <p:spPr bwMode="auto">
          <a:xfrm>
            <a:off x="4859338" y="3933825"/>
            <a:ext cx="5051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itchFamily="18" charset="0"/>
              </a:rPr>
              <a:t>watermelon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5292725" y="5013325"/>
            <a:ext cx="1636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itchFamily="18" charset="0"/>
              </a:rPr>
              <a:t>honey</a:t>
            </a:r>
          </a:p>
        </p:txBody>
      </p:sp>
      <p:sp>
        <p:nvSpPr>
          <p:cNvPr id="38944" name="Text Box 32"/>
          <p:cNvSpPr txBox="1">
            <a:spLocks noChangeArrowheads="1"/>
          </p:cNvSpPr>
          <p:nvPr/>
        </p:nvSpPr>
        <p:spPr bwMode="auto">
          <a:xfrm>
            <a:off x="5003800" y="6021388"/>
            <a:ext cx="259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itchFamily="18" charset="0"/>
              </a:rPr>
              <a:t>bananas</a:t>
            </a:r>
          </a:p>
        </p:txBody>
      </p:sp>
      <p:pic>
        <p:nvPicPr>
          <p:cNvPr id="38945" name="Picture 33" descr="la8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33375"/>
            <a:ext cx="6000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3492500" y="2492375"/>
            <a:ext cx="522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00FF"/>
                </a:solidFill>
                <a:latin typeface="Arial" pitchFamily="34" charset="0"/>
              </a:rPr>
              <a:t>of</a:t>
            </a:r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3492500" y="5013325"/>
            <a:ext cx="522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00FF"/>
                </a:solidFill>
                <a:latin typeface="Arial" pitchFamily="34" charset="0"/>
              </a:rPr>
              <a:t>of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40" grpId="0"/>
      <p:bldP spid="38941" grpId="0"/>
      <p:bldP spid="38942" grpId="0"/>
      <p:bldP spid="38943" grpId="0"/>
      <p:bldP spid="38944" grpId="0"/>
      <p:bldP spid="38946" grpId="0"/>
      <p:bldP spid="389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438400"/>
            <a:ext cx="1265238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1" name="Picture 3" descr="1020227_20050902_3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667000"/>
            <a:ext cx="1598613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609600" y="1371600"/>
            <a:ext cx="7812088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A: Let’s make fruit salad.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B: Ok, good idea. How much 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yogurt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     do we need?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A: 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One cup</a:t>
            </a: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B: And how many 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apples</a:t>
            </a: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 do we need?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A: Let me think… We need 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two apples.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Arial" pitchFamily="34" charset="0"/>
              </a:rPr>
              <a:t>B: Ok, and how much…</a:t>
            </a:r>
          </a:p>
        </p:txBody>
      </p:sp>
      <p:sp>
        <p:nvSpPr>
          <p:cNvPr id="68613" name="WordArt 5"/>
          <p:cNvSpPr>
            <a:spLocks noChangeArrowheads="1" noChangeShapeType="1" noTextEdit="1"/>
          </p:cNvSpPr>
          <p:nvPr/>
        </p:nvSpPr>
        <p:spPr bwMode="auto">
          <a:xfrm>
            <a:off x="5715000" y="304800"/>
            <a:ext cx="28479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atang"/>
                <a:ea typeface="Batang"/>
              </a:rPr>
              <a:t>Pair work</a:t>
            </a:r>
            <a:endParaRPr lang="zh-CN" altLang="en-US" sz="4800" kern="10">
              <a:ln w="19050">
                <a:solidFill>
                  <a:srgbClr val="FF0066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Batang"/>
              <a:ea typeface="Batang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914400" y="228600"/>
            <a:ext cx="426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The ingredients needed for fruit salad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3457575" cy="898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 spc="-440">
                <a:ln w="1270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Summary</a:t>
            </a:r>
            <a:endParaRPr lang="zh-CN" altLang="en-US" sz="4400" b="1" kern="10" spc="-440">
              <a:ln w="12700">
                <a:solidFill>
                  <a:srgbClr val="00CC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50825" y="4292600"/>
            <a:ext cx="806450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>
                <a:latin typeface="Arial" pitchFamily="34" charset="0"/>
              </a:rPr>
              <a:t>2. How </a:t>
            </a:r>
            <a:r>
              <a:rPr lang="en-US" altLang="zh-CN" sz="3200" b="1">
                <a:solidFill>
                  <a:srgbClr val="9900FF"/>
                </a:solidFill>
                <a:latin typeface="Arial" pitchFamily="34" charset="0"/>
              </a:rPr>
              <a:t>many</a:t>
            </a:r>
            <a:r>
              <a:rPr lang="en-US" altLang="zh-CN" sz="3200" b="1">
                <a:latin typeface="Arial" pitchFamily="34" charset="0"/>
              </a:rPr>
              <a:t> +</a:t>
            </a:r>
            <a:r>
              <a:rPr lang="zh-CN" altLang="en-US" sz="3200" b="1">
                <a:solidFill>
                  <a:srgbClr val="9900FF"/>
                </a:solidFill>
                <a:latin typeface="Arial" pitchFamily="34" charset="0"/>
              </a:rPr>
              <a:t>可数名词复数形式</a:t>
            </a:r>
            <a:r>
              <a:rPr lang="zh-CN" altLang="en-US" sz="3200" b="1">
                <a:latin typeface="Arial" pitchFamily="34" charset="0"/>
              </a:rPr>
              <a:t>？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zh-CN" altLang="en-US" sz="3200" b="1">
                <a:latin typeface="Arial" pitchFamily="34" charset="0"/>
              </a:rPr>
              <a:t>    </a:t>
            </a:r>
            <a:r>
              <a:rPr lang="en-US" altLang="zh-CN" sz="3200" b="1">
                <a:latin typeface="Arial" pitchFamily="34" charset="0"/>
              </a:rPr>
              <a:t>How 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much</a:t>
            </a:r>
            <a:r>
              <a:rPr lang="en-US" altLang="zh-CN" sz="3200" b="1">
                <a:latin typeface="Arial" pitchFamily="34" charset="0"/>
              </a:rPr>
              <a:t> +</a:t>
            </a:r>
            <a:r>
              <a:rPr lang="zh-CN" altLang="en-US" sz="3200" b="1">
                <a:solidFill>
                  <a:srgbClr val="FF0066"/>
                </a:solidFill>
                <a:latin typeface="Arial" pitchFamily="34" charset="0"/>
              </a:rPr>
              <a:t>不可数名词</a:t>
            </a:r>
            <a:r>
              <a:rPr lang="zh-CN" altLang="en-US" sz="3200" b="1">
                <a:latin typeface="Arial" pitchFamily="34" charset="0"/>
              </a:rPr>
              <a:t>？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50825" y="1628775"/>
            <a:ext cx="88931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3333FF"/>
                </a:solidFill>
              </a:rPr>
              <a:t>1. How to make a banana milk shake</a:t>
            </a:r>
            <a:r>
              <a:rPr lang="en-US" altLang="zh-CN" sz="3600"/>
              <a:t> </a:t>
            </a:r>
          </a:p>
        </p:txBody>
      </p:sp>
      <p:grpSp>
        <p:nvGrpSpPr>
          <p:cNvPr id="9237" name="Group 21"/>
          <p:cNvGrpSpPr>
            <a:grpSpLocks/>
          </p:cNvGrpSpPr>
          <p:nvPr/>
        </p:nvGrpSpPr>
        <p:grpSpPr bwMode="auto">
          <a:xfrm>
            <a:off x="323850" y="2924175"/>
            <a:ext cx="6481763" cy="1095375"/>
            <a:chOff x="249" y="2423"/>
            <a:chExt cx="4083" cy="690"/>
          </a:xfrm>
        </p:grpSpPr>
        <p:sp>
          <p:nvSpPr>
            <p:cNvPr id="9230" name="Text Box 14"/>
            <p:cNvSpPr txBox="1">
              <a:spLocks noChangeArrowheads="1"/>
            </p:cNvSpPr>
            <p:nvPr/>
          </p:nvSpPr>
          <p:spPr bwMode="auto">
            <a:xfrm>
              <a:off x="385" y="2450"/>
              <a:ext cx="907" cy="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rgbClr val="A50021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800" b="1">
                  <a:solidFill>
                    <a:srgbClr val="FF3300"/>
                  </a:solidFill>
                  <a:latin typeface="Arial" pitchFamily="34" charset="0"/>
                </a:rPr>
                <a:t>peel</a:t>
              </a:r>
              <a:endParaRPr kumimoji="1" lang="en-US" altLang="zh-CN" sz="2800" b="1">
                <a:solidFill>
                  <a:srgbClr val="3333FF"/>
                </a:solidFill>
                <a:latin typeface="Arial" pitchFamily="34" charset="0"/>
              </a:endParaRPr>
            </a:p>
          </p:txBody>
        </p:sp>
        <p:sp>
          <p:nvSpPr>
            <p:cNvPr id="9231" name="Text Box 15"/>
            <p:cNvSpPr txBox="1">
              <a:spLocks noChangeArrowheads="1"/>
            </p:cNvSpPr>
            <p:nvPr/>
          </p:nvSpPr>
          <p:spPr bwMode="auto">
            <a:xfrm>
              <a:off x="1338" y="2450"/>
              <a:ext cx="907" cy="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rgbClr val="A50021"/>
                </a:buClr>
                <a:buSzPct val="75000"/>
                <a:buFont typeface="Wingdings" pitchFamily="2" charset="2"/>
                <a:buNone/>
              </a:pPr>
              <a:r>
                <a:rPr kumimoji="1" lang="en-US" altLang="zh-CN" sz="2800" b="1">
                  <a:solidFill>
                    <a:srgbClr val="FF3300"/>
                  </a:solidFill>
                  <a:latin typeface="Arial" pitchFamily="34" charset="0"/>
                </a:rPr>
                <a:t>cut up</a:t>
              </a:r>
              <a:endParaRPr kumimoji="1" lang="en-US" altLang="zh-CN" sz="2800">
                <a:solidFill>
                  <a:srgbClr val="3333FF"/>
                </a:solidFill>
                <a:latin typeface="Arial" pitchFamily="34" charset="0"/>
              </a:endParaRPr>
            </a:p>
          </p:txBody>
        </p:sp>
        <p:sp>
          <p:nvSpPr>
            <p:cNvPr id="9232" name="Text Box 16"/>
            <p:cNvSpPr txBox="1">
              <a:spLocks noChangeArrowheads="1"/>
            </p:cNvSpPr>
            <p:nvPr/>
          </p:nvSpPr>
          <p:spPr bwMode="auto">
            <a:xfrm>
              <a:off x="2290" y="2423"/>
              <a:ext cx="186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Arial" pitchFamily="34" charset="0"/>
                </a:rPr>
                <a:t>put       into</a:t>
              </a:r>
              <a:r>
                <a:rPr lang="en-US" altLang="zh-CN" sz="2800" b="1">
                  <a:latin typeface="Arial" pitchFamily="34" charset="0"/>
                </a:rPr>
                <a:t>  </a:t>
              </a:r>
            </a:p>
          </p:txBody>
        </p:sp>
        <p:sp>
          <p:nvSpPr>
            <p:cNvPr id="9233" name="Text Box 17"/>
            <p:cNvSpPr txBox="1">
              <a:spLocks noChangeArrowheads="1"/>
            </p:cNvSpPr>
            <p:nvPr/>
          </p:nvSpPr>
          <p:spPr bwMode="auto">
            <a:xfrm>
              <a:off x="249" y="2786"/>
              <a:ext cx="294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  <a:latin typeface="Arial" pitchFamily="34" charset="0"/>
                </a:rPr>
                <a:t>turn    on         turn off</a:t>
              </a:r>
            </a:p>
          </p:txBody>
        </p:sp>
        <p:sp>
          <p:nvSpPr>
            <p:cNvPr id="9234" name="Text Box 18"/>
            <p:cNvSpPr txBox="1">
              <a:spLocks noChangeArrowheads="1"/>
            </p:cNvSpPr>
            <p:nvPr/>
          </p:nvSpPr>
          <p:spPr bwMode="auto">
            <a:xfrm>
              <a:off x="2971" y="2740"/>
              <a:ext cx="13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800" b="1">
                  <a:solidFill>
                    <a:srgbClr val="FF3300"/>
                  </a:solidFill>
                  <a:latin typeface="Arial" pitchFamily="34" charset="0"/>
                </a:rPr>
                <a:t>drink</a:t>
              </a:r>
            </a:p>
          </p:txBody>
        </p:sp>
      </p:grp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39750" y="5661025"/>
            <a:ext cx="7488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9900FF"/>
                </a:solidFill>
                <a:ea typeface="黑体" pitchFamily="49" charset="-122"/>
              </a:rPr>
              <a:t>数词</a:t>
            </a:r>
            <a:r>
              <a:rPr lang="en-US" altLang="zh-CN" sz="4000" b="1">
                <a:ea typeface="黑体" pitchFamily="49" charset="-122"/>
              </a:rPr>
              <a:t>+</a:t>
            </a:r>
            <a:r>
              <a:rPr lang="zh-CN" altLang="en-US" sz="4000" b="1">
                <a:solidFill>
                  <a:srgbClr val="FF0066"/>
                </a:solidFill>
                <a:ea typeface="黑体" pitchFamily="49" charset="-122"/>
              </a:rPr>
              <a:t>量词</a:t>
            </a:r>
            <a:r>
              <a:rPr lang="en-US" altLang="zh-CN" sz="4000" b="1">
                <a:ea typeface="黑体" pitchFamily="49" charset="-122"/>
              </a:rPr>
              <a:t>+of + </a:t>
            </a:r>
            <a:r>
              <a:rPr lang="zh-CN" altLang="en-US" sz="4000" b="1">
                <a:solidFill>
                  <a:srgbClr val="3333FF"/>
                </a:solidFill>
                <a:ea typeface="黑体" pitchFamily="49" charset="-122"/>
              </a:rPr>
              <a:t>不可数名词    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179388" y="1049338"/>
            <a:ext cx="6048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99"/>
                </a:solidFill>
                <a:latin typeface="Comic Sans MS" pitchFamily="66" charset="0"/>
              </a:rPr>
              <a:t>What you have learnt today?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Homework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4414838" cy="47545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200" b="1">
                <a:solidFill>
                  <a:srgbClr val="6600FF"/>
                </a:solidFill>
                <a:latin typeface="Segoe UI Semibold" pitchFamily="34" charset="0"/>
              </a:rPr>
              <a:t>A : </a:t>
            </a:r>
          </a:p>
          <a:p>
            <a:pPr>
              <a:buFontTx/>
              <a:buNone/>
            </a:pPr>
            <a:r>
              <a:rPr lang="en-US" altLang="zh-CN" sz="3200" b="1">
                <a:solidFill>
                  <a:srgbClr val="6600FF"/>
                </a:solidFill>
                <a:latin typeface="Segoe UI Semibold" pitchFamily="34" charset="0"/>
              </a:rPr>
              <a:t>How do you make an apple… </a:t>
            </a:r>
            <a:r>
              <a:rPr lang="en-US" altLang="zh-CN" sz="3200" b="1">
                <a:solidFill>
                  <a:srgbClr val="FF3399"/>
                </a:solidFill>
                <a:latin typeface="Segoe UI Semibold" pitchFamily="34" charset="0"/>
              </a:rPr>
              <a:t>milk shake</a:t>
            </a:r>
            <a:r>
              <a:rPr lang="en-US" altLang="zh-CN" sz="3200" b="1">
                <a:solidFill>
                  <a:srgbClr val="6600FF"/>
                </a:solidFill>
                <a:latin typeface="Segoe UI Semibold" pitchFamily="34" charset="0"/>
              </a:rPr>
              <a:t>?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4478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200" b="1">
                <a:solidFill>
                  <a:srgbClr val="6600FF"/>
                </a:solidFill>
                <a:latin typeface="Segoe UI Semibold" pitchFamily="34" charset="0"/>
              </a:rPr>
              <a:t>B : </a:t>
            </a:r>
          </a:p>
          <a:p>
            <a:pPr>
              <a:buFontTx/>
              <a:buNone/>
            </a:pPr>
            <a:r>
              <a:rPr lang="en-US" altLang="zh-CN" sz="3200" b="1">
                <a:solidFill>
                  <a:srgbClr val="6600FF"/>
                </a:solidFill>
                <a:latin typeface="Segoe UI Semibold" pitchFamily="34" charset="0"/>
              </a:rPr>
              <a:t>How do you make </a:t>
            </a:r>
            <a:r>
              <a:rPr lang="en-US" altLang="zh-CN" sz="3200" b="1">
                <a:solidFill>
                  <a:srgbClr val="FF3399"/>
                </a:solidFill>
                <a:latin typeface="Segoe UI Semibold" pitchFamily="34" charset="0"/>
              </a:rPr>
              <a:t>fruit salad</a:t>
            </a:r>
            <a:r>
              <a:rPr lang="en-US" altLang="zh-CN" sz="3200" b="1">
                <a:solidFill>
                  <a:srgbClr val="6600FF"/>
                </a:solidFill>
                <a:latin typeface="Segoe UI Semibold" pitchFamily="34" charset="0"/>
              </a:rPr>
              <a:t> ?</a:t>
            </a:r>
          </a:p>
          <a:p>
            <a:endParaRPr lang="en-US" altLang="zh-CN" sz="3200" b="1">
              <a:solidFill>
                <a:srgbClr val="6600FF"/>
              </a:solidFill>
              <a:latin typeface="Segoe UI Semibold" pitchFamily="34" charset="0"/>
            </a:endParaRPr>
          </a:p>
        </p:txBody>
      </p:sp>
      <p:pic>
        <p:nvPicPr>
          <p:cNvPr id="65541" name="Picture 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0"/>
            <a:ext cx="1333500" cy="133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2" name="Picture 6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3530600"/>
            <a:ext cx="3687762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3" name="Picture 7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7125"/>
            <a:ext cx="3581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  <p:bldP spid="6554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3851275" y="1628775"/>
            <a:ext cx="4968875" cy="2225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7000" b="1" i="1">
                <a:solidFill>
                  <a:schemeClr val="bg1"/>
                </a:solidFill>
                <a:latin typeface="Times New Roman" pitchFamily="18" charset="0"/>
              </a:rPr>
              <a:t>Thank you for listening!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Unit 7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7" t="10094" r="8528" b="69676"/>
          <a:stretch>
            <a:fillRect/>
          </a:stretch>
        </p:blipFill>
        <p:spPr bwMode="auto">
          <a:xfrm>
            <a:off x="1066800" y="914400"/>
            <a:ext cx="3733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35814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1.Cut up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three bananas ,three  apples and a watermelon.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0" y="4267200"/>
            <a:ext cx="4100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2. </a:t>
            </a:r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Put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 the fruit in a bowl.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0" y="4953000"/>
            <a:ext cx="8596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3. </a:t>
            </a:r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Put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in two teaspoons of honey and a cup of yogurt.</a:t>
            </a: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5638800"/>
            <a:ext cx="2459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4. </a:t>
            </a:r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Mix 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it all </a:t>
            </a:r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up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.</a:t>
            </a:r>
          </a:p>
        </p:txBody>
      </p:sp>
      <p:pic>
        <p:nvPicPr>
          <p:cNvPr id="70663" name="Picture 7" descr="sala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990600"/>
            <a:ext cx="2819400" cy="24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4" name="Picture 8" descr="u=2885650916,3102618720&amp;gp=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562600"/>
            <a:ext cx="137160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5" name="Picture 9" descr="u=1773342861,4117821524&amp;gp=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638800"/>
            <a:ext cx="1144588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6" name="Picture 10" descr="u=737991444,4214793266&amp;gp=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334000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1143000" y="228600"/>
            <a:ext cx="800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FF0000"/>
                </a:solidFill>
                <a:latin typeface="Arial" pitchFamily="34" charset="0"/>
              </a:rPr>
              <a:t>Task 2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: How do you make  </a:t>
            </a:r>
            <a:r>
              <a:rPr kumimoji="1" lang="en-US" altLang="zh-CN" sz="3200">
                <a:solidFill>
                  <a:srgbClr val="FF0000"/>
                </a:solidFill>
                <a:latin typeface="Arial" pitchFamily="34" charset="0"/>
              </a:rPr>
              <a:t>fruit salad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?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autoUpdateAnimBg="0"/>
      <p:bldP spid="70660" grpId="0" autoUpdateAnimBg="0"/>
      <p:bldP spid="70661" grpId="0" autoUpdateAnimBg="0"/>
      <p:bldP spid="7066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Picture 3" descr="u=3664097939,993110640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3375"/>
            <a:ext cx="1117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4" name="Picture 4" descr="u=2458606745,382952283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620713"/>
            <a:ext cx="164147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5" name="Picture 5" descr="u=1920212156,852461929&amp;gp=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66800"/>
            <a:ext cx="1143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762000" y="2133600"/>
            <a:ext cx="1608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i="1">
                <a:solidFill>
                  <a:srgbClr val="0000FF"/>
                </a:solidFill>
                <a:latin typeface="Arial" pitchFamily="34" charset="0"/>
                <a:ea typeface="黑体" pitchFamily="49" charset="-122"/>
              </a:rPr>
              <a:t>popcorn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7308850" y="2349500"/>
            <a:ext cx="13906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i="1">
                <a:solidFill>
                  <a:srgbClr val="0000FF"/>
                </a:solidFill>
                <a:latin typeface="Arial" pitchFamily="34" charset="0"/>
                <a:ea typeface="黑体" pitchFamily="49" charset="-122"/>
              </a:rPr>
              <a:t>popper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4572000" y="1524000"/>
            <a:ext cx="798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 i="1">
                <a:solidFill>
                  <a:srgbClr val="0000FF"/>
                </a:solidFill>
                <a:latin typeface="Arial" pitchFamily="34" charset="0"/>
                <a:ea typeface="黑体" pitchFamily="49" charset="-122"/>
              </a:rPr>
              <a:t>salt</a:t>
            </a: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684213" y="2852738"/>
            <a:ext cx="7489825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solidFill>
                  <a:srgbClr val="FF0066"/>
                </a:solidFill>
                <a:latin typeface="Arial" pitchFamily="34" charset="0"/>
              </a:rPr>
              <a:t>First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, </a:t>
            </a:r>
            <a:r>
              <a:rPr kumimoji="1" lang="en-US" altLang="zh-CN" sz="2800" b="1">
                <a:solidFill>
                  <a:srgbClr val="660066"/>
                </a:solidFill>
                <a:latin typeface="Arial" pitchFamily="34" charset="0"/>
              </a:rPr>
              <a:t>put 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the corn </a:t>
            </a:r>
            <a:r>
              <a:rPr kumimoji="1" lang="en-US" altLang="zh-CN" sz="2800" b="1">
                <a:solidFill>
                  <a:srgbClr val="660066"/>
                </a:solidFill>
                <a:latin typeface="Arial" pitchFamily="34" charset="0"/>
              </a:rPr>
              <a:t>into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the popcorn popper.</a:t>
            </a:r>
          </a:p>
          <a:p>
            <a:pPr>
              <a:spcBef>
                <a:spcPct val="50000"/>
              </a:spcBef>
            </a:pPr>
            <a:endParaRPr kumimoji="1" lang="en-US" altLang="zh-CN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611188" y="4292600"/>
            <a:ext cx="66976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>
                <a:solidFill>
                  <a:srgbClr val="FF0066"/>
                </a:solidFill>
                <a:latin typeface="Arial" pitchFamily="34" charset="0"/>
              </a:rPr>
              <a:t>Next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, </a:t>
            </a:r>
            <a:r>
              <a:rPr kumimoji="1" lang="en-US" altLang="zh-CN" sz="2800" b="1">
                <a:solidFill>
                  <a:srgbClr val="660066"/>
                </a:solidFill>
                <a:latin typeface="Arial" pitchFamily="34" charset="0"/>
              </a:rPr>
              <a:t>pour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the popcorn </a:t>
            </a:r>
            <a:r>
              <a:rPr kumimoji="1" lang="en-US" altLang="zh-CN" sz="2800" b="1">
                <a:solidFill>
                  <a:srgbClr val="0000FF"/>
                </a:solidFill>
                <a:latin typeface="Arial" pitchFamily="34" charset="0"/>
              </a:rPr>
              <a:t>into</a:t>
            </a:r>
            <a:r>
              <a:rPr kumimoji="1" lang="en-US" altLang="zh-CN" sz="2800">
                <a:solidFill>
                  <a:srgbClr val="0000FF"/>
                </a:solidFill>
                <a:latin typeface="Arial" pitchFamily="34" charset="0"/>
              </a:rPr>
              <a:t> the bowl.</a:t>
            </a:r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611188" y="5084763"/>
            <a:ext cx="7200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66"/>
                </a:solidFill>
                <a:latin typeface="Arial" pitchFamily="34" charset="0"/>
              </a:rPr>
              <a:t>Then</a:t>
            </a:r>
            <a:r>
              <a:rPr kumimoji="1" lang="en-US" altLang="zh-CN" sz="2800" b="1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kumimoji="1" lang="en-US" altLang="zh-CN" sz="2800" b="1">
                <a:solidFill>
                  <a:srgbClr val="660066"/>
                </a:solidFill>
                <a:latin typeface="Arial" pitchFamily="34" charset="0"/>
              </a:rPr>
              <a:t>put</a:t>
            </a:r>
            <a:r>
              <a:rPr kumimoji="1" lang="en-US" altLang="zh-CN" sz="2800" b="1">
                <a:solidFill>
                  <a:srgbClr val="0000FF"/>
                </a:solidFill>
                <a:latin typeface="Arial" pitchFamily="34" charset="0"/>
              </a:rPr>
              <a:t> the salt on the popcorn.</a:t>
            </a: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755650" y="5876925"/>
            <a:ext cx="5329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66"/>
                </a:solidFill>
                <a:latin typeface="Arial" pitchFamily="34" charset="0"/>
              </a:rPr>
              <a:t>Finally</a:t>
            </a:r>
            <a:r>
              <a:rPr kumimoji="1" lang="en-US" altLang="zh-CN" sz="2800" b="1">
                <a:solidFill>
                  <a:srgbClr val="0000FF"/>
                </a:solidFill>
                <a:latin typeface="Arial" pitchFamily="34" charset="0"/>
              </a:rPr>
              <a:t>, </a:t>
            </a:r>
            <a:r>
              <a:rPr kumimoji="1" lang="en-US" altLang="zh-CN" sz="2800" b="1">
                <a:solidFill>
                  <a:srgbClr val="660066"/>
                </a:solidFill>
                <a:latin typeface="Arial" pitchFamily="34" charset="0"/>
              </a:rPr>
              <a:t>eat</a:t>
            </a:r>
            <a:r>
              <a:rPr kumimoji="1" lang="en-US" altLang="zh-CN" sz="2800" b="1">
                <a:solidFill>
                  <a:srgbClr val="0000FF"/>
                </a:solidFill>
                <a:latin typeface="Arial" pitchFamily="34" charset="0"/>
              </a:rPr>
              <a:t> the popcorn.</a:t>
            </a:r>
          </a:p>
        </p:txBody>
      </p:sp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684213" y="3573463"/>
            <a:ext cx="48053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>
                <a:solidFill>
                  <a:srgbClr val="FF0066"/>
                </a:solidFill>
                <a:latin typeface="Arial" pitchFamily="34" charset="0"/>
              </a:rPr>
              <a:t>Next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, </a:t>
            </a:r>
            <a:r>
              <a:rPr kumimoji="1" lang="en-US" altLang="zh-CN" sz="3200" b="1">
                <a:solidFill>
                  <a:srgbClr val="660066"/>
                </a:solidFill>
                <a:latin typeface="Arial" pitchFamily="34" charset="0"/>
              </a:rPr>
              <a:t>turn on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the popper.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1619250" y="0"/>
            <a:ext cx="66405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solidFill>
                  <a:srgbClr val="3333FF"/>
                </a:solidFill>
                <a:latin typeface="Arial" pitchFamily="34" charset="0"/>
              </a:rPr>
              <a:t>Task3</a:t>
            </a:r>
            <a:r>
              <a:rPr kumimoji="1" lang="en-US" altLang="zh-CN" sz="2800">
                <a:latin typeface="Arial" pitchFamily="34" charset="0"/>
              </a:rPr>
              <a:t>: How to make </a:t>
            </a:r>
            <a:r>
              <a:rPr kumimoji="1" lang="en-US" altLang="zh-CN" sz="2800" b="1">
                <a:solidFill>
                  <a:srgbClr val="FF3300"/>
                </a:solidFill>
              </a:rPr>
              <a:t>make popcorn</a:t>
            </a:r>
            <a:r>
              <a:rPr kumimoji="1" lang="en-US" altLang="zh-CN" sz="4400">
                <a:latin typeface="Arial" pitchFamily="34" charset="0"/>
              </a:rPr>
              <a:t>?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1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71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9" grpId="0"/>
      <p:bldP spid="71690" grpId="0"/>
      <p:bldP spid="71691" grpId="0"/>
      <p:bldP spid="71692" grpId="0"/>
      <p:bldP spid="716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moothie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2667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smoothie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997200"/>
            <a:ext cx="26670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smoothie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997200"/>
            <a:ext cx="2438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 descr="smoothie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16113"/>
            <a:ext cx="2286000" cy="24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8" name="WordArt 6"/>
          <p:cNvSpPr>
            <a:spLocks noChangeArrowheads="1" noChangeShapeType="1" noTextEdit="1"/>
          </p:cNvSpPr>
          <p:nvPr/>
        </p:nvSpPr>
        <p:spPr bwMode="auto">
          <a:xfrm>
            <a:off x="1979613" y="333375"/>
            <a:ext cx="4679950" cy="720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800080">
                    <a:alpha val="89000"/>
                  </a:srgb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Do you like a milk shake?</a:t>
            </a:r>
            <a:endParaRPr lang="zh-CN" altLang="en-US" sz="3600" b="1" kern="10">
              <a:solidFill>
                <a:srgbClr val="800080">
                  <a:alpha val="89000"/>
                </a:srgb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23850" y="5445125"/>
            <a:ext cx="8215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66"/>
                </a:solidFill>
              </a:rPr>
              <a:t>Today, let’s make a milk shake together~</a:t>
            </a:r>
          </a:p>
        </p:txBody>
      </p:sp>
      <p:sp>
        <p:nvSpPr>
          <p:cNvPr id="33800" name="WordArt 8"/>
          <p:cNvSpPr>
            <a:spLocks noChangeArrowheads="1" noChangeShapeType="1" noTextEdit="1"/>
          </p:cNvSpPr>
          <p:nvPr/>
        </p:nvSpPr>
        <p:spPr bwMode="auto">
          <a:xfrm>
            <a:off x="395288" y="1125538"/>
            <a:ext cx="8569325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200" kern="10">
                <a:solidFill>
                  <a:srgbClr val="CC00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What kind of milk shake do you like?</a:t>
            </a:r>
            <a:endParaRPr lang="zh-CN" altLang="en-US" sz="3200" kern="10">
              <a:solidFill>
                <a:srgbClr val="CC0066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/>
      <p:bldP spid="33799" grpId="0"/>
      <p:bldP spid="3380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groupwork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68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7" name="Picture 3" descr="u=507140092,2140859225&amp;gp=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1000"/>
            <a:ext cx="2814638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50825" y="1773238"/>
            <a:ext cx="86423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Can you make 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noodles with beef </a:t>
            </a:r>
            <a:r>
              <a:rPr lang="en-US" altLang="zh-CN" sz="3200" b="1">
                <a:solidFill>
                  <a:srgbClr val="FF0066"/>
                </a:solidFill>
                <a:latin typeface="Comic Sans MS" pitchFamily="66" charset="0"/>
              </a:rPr>
              <a:t>and</a:t>
            </a:r>
            <a:r>
              <a:rPr lang="en-US" altLang="zh-CN" sz="3200" b="1">
                <a:solidFill>
                  <a:srgbClr val="0000FF"/>
                </a:solidFill>
                <a:latin typeface="Comic Sans MS" pitchFamily="66" charset="0"/>
              </a:rPr>
              <a:t> tomatoes</a:t>
            </a:r>
            <a:r>
              <a:rPr lang="en-US" altLang="zh-CN" sz="3200" b="1">
                <a:solidFill>
                  <a:srgbClr val="FF0000"/>
                </a:solidFill>
                <a:latin typeface="Comic Sans MS" pitchFamily="66" charset="0"/>
              </a:rPr>
              <a:t>?—— </a:t>
            </a:r>
            <a:endParaRPr lang="en-US" altLang="zh-CN" sz="3200" b="1">
              <a:latin typeface="Comic Sans MS" pitchFamily="66" charset="0"/>
            </a:endParaRP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457200" y="3276600"/>
            <a:ext cx="6481763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First,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Next,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Then,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Arial" pitchFamily="34" charset="0"/>
              </a:rPr>
              <a:t>Finally,</a:t>
            </a:r>
          </a:p>
        </p:txBody>
      </p:sp>
      <p:pic>
        <p:nvPicPr>
          <p:cNvPr id="72710" name="Picture 6" descr="u=4113917652,394002689&amp;gp=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05400"/>
            <a:ext cx="1624013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600200" y="3276600"/>
            <a:ext cx="609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660066"/>
                </a:solidFill>
                <a:latin typeface="Arial" pitchFamily="34" charset="0"/>
              </a:rPr>
              <a:t>cut up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the tomatoes and beef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1600200" y="3962400"/>
            <a:ext cx="510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660066"/>
                </a:solidFill>
                <a:latin typeface="Arial" pitchFamily="34" charset="0"/>
              </a:rPr>
              <a:t>boil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the noodles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1600200" y="4525963"/>
            <a:ext cx="685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660066"/>
                </a:solidFill>
                <a:latin typeface="Arial" pitchFamily="34" charset="0"/>
              </a:rPr>
              <a:t>add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the ingredients to the noodles.</a:t>
            </a: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1835150" y="5229225"/>
            <a:ext cx="93614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660066"/>
                </a:solidFill>
                <a:latin typeface="Arial" pitchFamily="34" charset="0"/>
              </a:rPr>
              <a:t>add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salt to the noodles and </a:t>
            </a:r>
            <a:r>
              <a:rPr kumimoji="1" lang="en-US" altLang="zh-CN" sz="3200" b="1">
                <a:solidFill>
                  <a:srgbClr val="660066"/>
                </a:solidFill>
                <a:latin typeface="Arial" pitchFamily="34" charset="0"/>
              </a:rPr>
              <a:t>eat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 the </a:t>
            </a:r>
          </a:p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noodles.</a:t>
            </a:r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1979613" y="260350"/>
            <a:ext cx="444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a </a:t>
            </a:r>
            <a:r>
              <a:rPr lang="en-US" altLang="zh-CN" sz="3200" b="1">
                <a:latin typeface="Arial" pitchFamily="34" charset="0"/>
              </a:rPr>
              <a:t>recipe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 for noodles…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/>
      <p:bldP spid="72712" grpId="0"/>
      <p:bldP spid="72713" grpId="0"/>
      <p:bldP spid="72714" grpId="0"/>
      <p:bldP spid="727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79388" y="4797425"/>
            <a:ext cx="89646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000" b="1">
                <a:latin typeface="Tahoma" pitchFamily="34" charset="0"/>
              </a:rPr>
              <a:t>Make</a:t>
            </a:r>
            <a:r>
              <a:rPr kumimoji="1" lang="en-US" altLang="zh-CN" sz="3000" b="1">
                <a:solidFill>
                  <a:srgbClr val="FF3300"/>
                </a:solidFill>
                <a:latin typeface="Tahoma" pitchFamily="34" charset="0"/>
              </a:rPr>
              <a:t> a shopping list for making sandwiches.</a:t>
            </a: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1249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73733" name="Picture 5" descr="200521912364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00200"/>
            <a:ext cx="3417888" cy="272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539750" y="260350"/>
            <a:ext cx="8032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3333FF"/>
                </a:solidFill>
                <a:latin typeface="Arial" pitchFamily="34" charset="0"/>
              </a:rPr>
              <a:t>Task5</a:t>
            </a:r>
            <a:r>
              <a:rPr kumimoji="1" lang="en-US" altLang="zh-CN" sz="4000">
                <a:latin typeface="Arial" pitchFamily="34" charset="0"/>
              </a:rPr>
              <a:t>: How to make </a:t>
            </a:r>
            <a:r>
              <a:rPr kumimoji="1" lang="en-US" altLang="zh-CN" sz="4000" b="1">
                <a:solidFill>
                  <a:srgbClr val="FF0000"/>
                </a:solidFill>
                <a:latin typeface="Arial" pitchFamily="34" charset="0"/>
              </a:rPr>
              <a:t>a sandwich</a:t>
            </a:r>
            <a:r>
              <a:rPr kumimoji="1" lang="en-US" altLang="zh-CN" sz="4000">
                <a:latin typeface="Arial" pitchFamily="34" charset="0"/>
              </a:rPr>
              <a:t>?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u=3759641063,147512184&amp;g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720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4876800" y="1981200"/>
            <a:ext cx="12461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000" b="1">
                <a:solidFill>
                  <a:srgbClr val="0000FF"/>
                </a:solidFill>
                <a:latin typeface="Tahoma" pitchFamily="34" charset="0"/>
              </a:rPr>
              <a:t>relish</a:t>
            </a:r>
          </a:p>
        </p:txBody>
      </p:sp>
      <p:pic>
        <p:nvPicPr>
          <p:cNvPr id="74756" name="Picture 4" descr="u=829570361,1379656553&amp;gp=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303338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6934200" y="2057400"/>
            <a:ext cx="1516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000" b="1">
                <a:solidFill>
                  <a:srgbClr val="0000FF"/>
                </a:solidFill>
                <a:latin typeface="Tahoma" pitchFamily="34" charset="0"/>
              </a:rPr>
              <a:t>lettuce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76200" y="19812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Tahoma" pitchFamily="34" charset="0"/>
                <a:ea typeface="黑体" pitchFamily="49" charset="-122"/>
              </a:rPr>
              <a:t>bread slices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2743200" y="19812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b="1">
                <a:latin typeface="Tahoma" pitchFamily="34" charset="0"/>
                <a:ea typeface="Batang" pitchFamily="18" charset="-127"/>
              </a:rPr>
              <a:t>butter</a:t>
            </a:r>
          </a:p>
        </p:txBody>
      </p:sp>
      <p:pic>
        <p:nvPicPr>
          <p:cNvPr id="74760" name="Picture 8" descr="u=517715557,3780053359&amp;gp=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"/>
            <a:ext cx="1905000" cy="15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1" name="Picture 9" descr="u=3843763723,3351879811&amp;gp=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400"/>
            <a:ext cx="19812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2" name="Picture 10" descr="u=4246720736,2545556714&amp;gp=0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43200"/>
            <a:ext cx="1452563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304800" y="4800600"/>
            <a:ext cx="1728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itchFamily="34" charset="0"/>
              </a:rPr>
              <a:t>relish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2627313" y="4221163"/>
            <a:ext cx="165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itchFamily="34" charset="0"/>
              </a:rPr>
              <a:t>turkey</a:t>
            </a:r>
          </a:p>
        </p:txBody>
      </p:sp>
      <p:pic>
        <p:nvPicPr>
          <p:cNvPr id="74765" name="Picture 13" descr="onion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8" r="6889" b="2542"/>
          <a:stretch>
            <a:fillRect/>
          </a:stretch>
        </p:blipFill>
        <p:spPr bwMode="auto">
          <a:xfrm>
            <a:off x="4572000" y="2819400"/>
            <a:ext cx="1727200" cy="1295400"/>
          </a:xfrm>
          <a:prstGeom prst="rect">
            <a:avLst/>
          </a:prstGeom>
          <a:noFill/>
          <a:ln w="1905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6" name="Rectangle 14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74767" name="Picture 15" descr="brea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r="3999"/>
          <a:stretch>
            <a:fillRect/>
          </a:stretch>
        </p:blipFill>
        <p:spPr bwMode="auto">
          <a:xfrm>
            <a:off x="304800" y="457200"/>
            <a:ext cx="1905000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8" name="Picture 16" descr="u=734405615,1761640427&amp;gp=2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257800"/>
            <a:ext cx="1752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9" name="WordArt 17"/>
          <p:cNvSpPr>
            <a:spLocks noChangeArrowheads="1" noChangeShapeType="1" noTextEdit="1"/>
          </p:cNvSpPr>
          <p:nvPr/>
        </p:nvSpPr>
        <p:spPr bwMode="auto">
          <a:xfrm>
            <a:off x="3203575" y="6021388"/>
            <a:ext cx="1143000" cy="6254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salt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  <p:pic>
        <p:nvPicPr>
          <p:cNvPr id="74770" name="Picture 18" descr="u=1983080098,1723686568&amp;gp=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724400"/>
            <a:ext cx="2362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71" name="Text Box 19"/>
          <p:cNvSpPr txBox="1">
            <a:spLocks noChangeArrowheads="1"/>
          </p:cNvSpPr>
          <p:nvPr/>
        </p:nvSpPr>
        <p:spPr bwMode="auto">
          <a:xfrm>
            <a:off x="3492500" y="4868863"/>
            <a:ext cx="30972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latin typeface="Arial" pitchFamily="34" charset="0"/>
              </a:rPr>
              <a:t>pancake</a:t>
            </a: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6443663" y="3141663"/>
            <a:ext cx="24495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green onion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utoUpdateAnimBg="0"/>
      <p:bldP spid="74757" grpId="0" autoUpdateAnimBg="0"/>
      <p:bldP spid="74758" grpId="0" autoUpdateAnimBg="0"/>
      <p:bldP spid="74759" grpId="0" autoUpdateAnimBg="0"/>
      <p:bldP spid="74763" grpId="0" autoUpdateAnimBg="0"/>
      <p:bldP spid="74764" grpId="0" autoUpdateAnimBg="0"/>
      <p:bldP spid="74769" grpId="0" animBg="1"/>
      <p:bldP spid="7477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02" name="Group 2"/>
          <p:cNvGraphicFramePr>
            <a:graphicFrameLocks noGrp="1"/>
          </p:cNvGraphicFramePr>
          <p:nvPr/>
        </p:nvGraphicFramePr>
        <p:xfrm>
          <a:off x="76200" y="1412875"/>
          <a:ext cx="8893175" cy="3956050"/>
        </p:xfrm>
        <a:graphic>
          <a:graphicData uri="http://schemas.openxmlformats.org/drawingml/2006/table">
            <a:tbl>
              <a:tblPr/>
              <a:tblGrid>
                <a:gridCol w="2224088"/>
                <a:gridCol w="2043112"/>
                <a:gridCol w="1981200"/>
                <a:gridCol w="2644775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First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Finally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butter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6829" name="Text Box 29"/>
          <p:cNvSpPr txBox="1">
            <a:spLocks noChangeArrowheads="1"/>
          </p:cNvSpPr>
          <p:nvPr/>
        </p:nvSpPr>
        <p:spPr bwMode="auto">
          <a:xfrm>
            <a:off x="381000" y="3276600"/>
            <a:ext cx="18716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A slice of bread</a:t>
            </a:r>
          </a:p>
        </p:txBody>
      </p:sp>
      <p:sp>
        <p:nvSpPr>
          <p:cNvPr id="76830" name="Text Box 30"/>
          <p:cNvSpPr txBox="1">
            <a:spLocks noChangeArrowheads="1"/>
          </p:cNvSpPr>
          <p:nvPr/>
        </p:nvSpPr>
        <p:spPr bwMode="auto">
          <a:xfrm>
            <a:off x="2362200" y="2286000"/>
            <a:ext cx="2016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tomatoes</a:t>
            </a:r>
          </a:p>
        </p:txBody>
      </p:sp>
      <p:sp>
        <p:nvSpPr>
          <p:cNvPr id="76831" name="Text Box 31"/>
          <p:cNvSpPr txBox="1">
            <a:spLocks noChangeArrowheads="1"/>
          </p:cNvSpPr>
          <p:nvPr/>
        </p:nvSpPr>
        <p:spPr bwMode="auto">
          <a:xfrm>
            <a:off x="2514600" y="34290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onion</a:t>
            </a:r>
          </a:p>
        </p:txBody>
      </p:sp>
      <p:sp>
        <p:nvSpPr>
          <p:cNvPr id="76832" name="Text Box 32"/>
          <p:cNvSpPr txBox="1">
            <a:spLocks noChangeArrowheads="1"/>
          </p:cNvSpPr>
          <p:nvPr/>
        </p:nvSpPr>
        <p:spPr bwMode="auto">
          <a:xfrm>
            <a:off x="2286000" y="4343400"/>
            <a:ext cx="18002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Turkey slices</a:t>
            </a:r>
          </a:p>
        </p:txBody>
      </p:sp>
      <p:sp>
        <p:nvSpPr>
          <p:cNvPr id="76833" name="Text Box 33"/>
          <p:cNvSpPr txBox="1">
            <a:spLocks noChangeArrowheads="1"/>
          </p:cNvSpPr>
          <p:nvPr/>
        </p:nvSpPr>
        <p:spPr bwMode="auto">
          <a:xfrm>
            <a:off x="4419600" y="2286000"/>
            <a:ext cx="165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relish</a:t>
            </a:r>
          </a:p>
        </p:txBody>
      </p:sp>
      <p:sp>
        <p:nvSpPr>
          <p:cNvPr id="76834" name="Text Box 34"/>
          <p:cNvSpPr txBox="1">
            <a:spLocks noChangeArrowheads="1"/>
          </p:cNvSpPr>
          <p:nvPr/>
        </p:nvSpPr>
        <p:spPr bwMode="auto">
          <a:xfrm>
            <a:off x="4495800" y="3429000"/>
            <a:ext cx="15843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lettuce</a:t>
            </a:r>
          </a:p>
        </p:txBody>
      </p:sp>
      <p:sp>
        <p:nvSpPr>
          <p:cNvPr id="76835" name="Oval 35"/>
          <p:cNvSpPr>
            <a:spLocks noChangeArrowheads="1"/>
          </p:cNvSpPr>
          <p:nvPr/>
        </p:nvSpPr>
        <p:spPr bwMode="auto">
          <a:xfrm>
            <a:off x="468313" y="549275"/>
            <a:ext cx="503237" cy="50323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200" b="1">
                <a:solidFill>
                  <a:srgbClr val="0000FF"/>
                </a:solidFill>
                <a:latin typeface="Arial" pitchFamily="34" charset="0"/>
              </a:rPr>
              <a:t>2b</a:t>
            </a:r>
          </a:p>
        </p:txBody>
      </p:sp>
      <p:sp>
        <p:nvSpPr>
          <p:cNvPr id="76836" name="Text Box 36"/>
          <p:cNvSpPr txBox="1">
            <a:spLocks noChangeArrowheads="1"/>
          </p:cNvSpPr>
          <p:nvPr/>
        </p:nvSpPr>
        <p:spPr bwMode="auto">
          <a:xfrm>
            <a:off x="1524000" y="304800"/>
            <a:ext cx="6172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0000FF"/>
                </a:solidFill>
                <a:latin typeface="Arial" pitchFamily="34" charset="0"/>
              </a:rPr>
              <a:t>Listen again and write the ingredients in the order you hear them. </a:t>
            </a:r>
          </a:p>
        </p:txBody>
      </p:sp>
      <p:pic>
        <p:nvPicPr>
          <p:cNvPr id="76837" name="Picture 37" descr="u=3759641063,147512184&amp;g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2600"/>
            <a:ext cx="114300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38" name="Picture 38" descr="u=829570361,1379656553&amp;gp=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562600"/>
            <a:ext cx="82232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39" name="Picture 39" descr="u=517715557,3780053359&amp;gp=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562600"/>
            <a:ext cx="1219200" cy="97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40" name="Picture 40" descr="u=4246720736,2545556714&amp;gp=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40" b="461"/>
          <a:stretch>
            <a:fillRect/>
          </a:stretch>
        </p:blipFill>
        <p:spPr bwMode="auto">
          <a:xfrm>
            <a:off x="7391400" y="5638800"/>
            <a:ext cx="14525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41" name="Picture 41" descr="onion2"/>
          <p:cNvPicPr>
            <a:picLocks noChangeAspect="1" noChangeArrowheads="1"/>
          </p:cNvPicPr>
          <p:nvPr/>
        </p:nvPicPr>
        <p:blipFill>
          <a:blip r:embed="rId9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0" r="20932" b="6152"/>
          <a:stretch>
            <a:fillRect/>
          </a:stretch>
        </p:blipFill>
        <p:spPr bwMode="auto">
          <a:xfrm>
            <a:off x="3733800" y="5562600"/>
            <a:ext cx="914400" cy="914400"/>
          </a:xfrm>
          <a:prstGeom prst="rect">
            <a:avLst/>
          </a:prstGeom>
          <a:noFill/>
          <a:ln w="19050">
            <a:solidFill>
              <a:srgbClr val="8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42" name="Picture 42" descr="brea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r="3999"/>
          <a:stretch>
            <a:fillRect/>
          </a:stretch>
        </p:blipFill>
        <p:spPr bwMode="auto">
          <a:xfrm>
            <a:off x="457200" y="5486400"/>
            <a:ext cx="14478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43" name="Rectangle 43"/>
          <p:cNvSpPr>
            <a:spLocks noChangeArrowheads="1"/>
          </p:cNvSpPr>
          <p:nvPr/>
        </p:nvSpPr>
        <p:spPr bwMode="auto">
          <a:xfrm>
            <a:off x="6400800" y="2209800"/>
            <a:ext cx="2514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accent2"/>
                </a:solidFill>
                <a:latin typeface="Arial" pitchFamily="34" charset="0"/>
              </a:rPr>
              <a:t>another slice of bread</a:t>
            </a:r>
          </a:p>
        </p:txBody>
      </p:sp>
      <p:pic>
        <p:nvPicPr>
          <p:cNvPr id="76844" name="Unit 7 B 2b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334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76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6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64324" fill="hold"/>
                                        <p:tgtEl>
                                          <p:spTgt spid="768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44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844"/>
                </p:tgtEl>
              </p:cMediaNode>
            </p:audio>
          </p:childTnLst>
        </p:cTn>
      </p:par>
    </p:tnLst>
    <p:bldLst>
      <p:bldP spid="76829" grpId="0" autoUpdateAnimBg="0"/>
      <p:bldP spid="76830" grpId="0" autoUpdateAnimBg="0"/>
      <p:bldP spid="76831" grpId="0" autoUpdateAnimBg="0"/>
      <p:bldP spid="76832" grpId="0" autoUpdateAnimBg="0"/>
      <p:bldP spid="76833" grpId="0" autoUpdateAnimBg="0"/>
      <p:bldP spid="7683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milk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284538"/>
            <a:ext cx="2667000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50825" y="2492375"/>
            <a:ext cx="3105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 blender</a:t>
            </a:r>
          </a:p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(</a:t>
            </a:r>
            <a:r>
              <a:rPr lang="zh-CN" altLang="en-US" sz="3000" b="1">
                <a:solidFill>
                  <a:srgbClr val="0000FF"/>
                </a:solidFill>
                <a:latin typeface="Times New Roman" pitchFamily="18" charset="0"/>
              </a:rPr>
              <a:t>果汁机；搅和器</a:t>
            </a:r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3492500" y="2924175"/>
            <a:ext cx="23002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knife(knives)</a:t>
            </a:r>
          </a:p>
        </p:txBody>
      </p:sp>
      <p:pic>
        <p:nvPicPr>
          <p:cNvPr id="59397" name="Picture 5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2046288" cy="204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8" name="Picture 6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765175"/>
            <a:ext cx="2362200" cy="177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9" name="Picture 7" descr="杯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3962400"/>
            <a:ext cx="13525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598488" y="5970588"/>
            <a:ext cx="7762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cup</a:t>
            </a:r>
          </a:p>
        </p:txBody>
      </p:sp>
      <p:pic>
        <p:nvPicPr>
          <p:cNvPr id="59401" name="Picture 9" descr="碟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765175"/>
            <a:ext cx="1981200" cy="170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7011988" y="2855913"/>
            <a:ext cx="9890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plate</a:t>
            </a: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2198688" y="5921375"/>
            <a:ext cx="177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ice-cream</a:t>
            </a:r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5435600" y="5949950"/>
            <a:ext cx="18065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000" b="1">
                <a:solidFill>
                  <a:srgbClr val="0000FF"/>
                </a:solidFill>
                <a:latin typeface="Times New Roman" pitchFamily="18" charset="0"/>
              </a:rPr>
              <a:t>bananas</a:t>
            </a:r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7885113" y="5949950"/>
            <a:ext cx="9255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000" b="1">
                <a:solidFill>
                  <a:srgbClr val="0000FF"/>
                </a:solidFill>
                <a:latin typeface="Times New Roman" pitchFamily="18" charset="0"/>
              </a:rPr>
              <a:t>milk</a:t>
            </a:r>
          </a:p>
        </p:txBody>
      </p:sp>
      <p:pic>
        <p:nvPicPr>
          <p:cNvPr id="59407" name="Picture 15" descr="2005112147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789363"/>
            <a:ext cx="1893888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179388" y="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3200" b="1">
                <a:latin typeface="Times New Roman" pitchFamily="18" charset="0"/>
              </a:rPr>
              <a:t>What do we </a:t>
            </a:r>
            <a:r>
              <a:rPr kumimoji="1" lang="en-US" altLang="ja-JP" sz="3600" b="1">
                <a:solidFill>
                  <a:srgbClr val="FF0066"/>
                </a:solidFill>
                <a:latin typeface="Times New Roman" pitchFamily="18" charset="0"/>
              </a:rPr>
              <a:t>need</a:t>
            </a: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latin typeface="Times New Roman" pitchFamily="18" charset="0"/>
              </a:rPr>
              <a:t>to make a banana milk shake</a:t>
            </a:r>
            <a:r>
              <a:rPr kumimoji="1" lang="en-US" altLang="ja-JP" sz="3200" b="1">
                <a:latin typeface="Times New Roman" pitchFamily="18" charset="0"/>
              </a:rPr>
              <a:t>?</a:t>
            </a:r>
            <a:endParaRPr kumimoji="1" lang="en-US" altLang="zh-CN" sz="3200" b="1">
              <a:latin typeface="Times New Roman" pitchFamily="18" charset="0"/>
            </a:endParaRPr>
          </a:p>
        </p:txBody>
      </p:sp>
      <p:pic>
        <p:nvPicPr>
          <p:cNvPr id="59410" name="Picture 18" descr="e38a4f2d728f5aad98250a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716338"/>
            <a:ext cx="3005138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1" name="Oval 19"/>
          <p:cNvSpPr>
            <a:spLocks noChangeArrowheads="1"/>
          </p:cNvSpPr>
          <p:nvPr/>
        </p:nvSpPr>
        <p:spPr bwMode="auto">
          <a:xfrm>
            <a:off x="1476375" y="3357563"/>
            <a:ext cx="7920038" cy="3500437"/>
          </a:xfrm>
          <a:prstGeom prst="ellipse">
            <a:avLst/>
          </a:prstGeom>
          <a:solidFill>
            <a:schemeClr val="bg1">
              <a:alpha val="0"/>
            </a:schemeClr>
          </a:solidFill>
          <a:ln w="9525">
            <a:solidFill>
              <a:srgbClr val="FF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10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10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6" grpId="0"/>
      <p:bldP spid="59400" grpId="0"/>
      <p:bldP spid="59402" grpId="0"/>
      <p:bldP spid="59403" grpId="0"/>
      <p:bldP spid="59404" grpId="0"/>
      <p:bldP spid="59405" grpId="0"/>
      <p:bldP spid="59408" grpId="0"/>
      <p:bldP spid="594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11188" y="1052513"/>
            <a:ext cx="3609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zh-CN" sz="3800" b="1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 flipH="1">
            <a:off x="7440613" y="15240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692150"/>
            <a:ext cx="7348537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peel…      </a:t>
            </a:r>
            <a:r>
              <a:rPr kumimoji="1" lang="en-US" altLang="ja-JP" sz="3200" b="1">
                <a:solidFill>
                  <a:srgbClr val="3333FF"/>
                </a:solidFill>
                <a:latin typeface="Times New Roman" pitchFamily="18" charset="0"/>
              </a:rPr>
              <a:t>   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剥，削（水果等的皮）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cut up…     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切碎	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put … into/in  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把  </a:t>
            </a: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…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放入</a:t>
            </a: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…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pour… into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把  </a:t>
            </a: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…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倒入</a:t>
            </a: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…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turn on…   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打开（电器）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turn off…  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关上（电器）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drink …  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喝</a:t>
            </a: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…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Times New Roman" pitchFamily="18" charset="0"/>
              </a:rPr>
              <a:t>finally           </a:t>
            </a:r>
            <a:r>
              <a:rPr kumimoji="1" lang="en-US" altLang="ja-JP" sz="3200" b="1">
                <a:solidFill>
                  <a:srgbClr val="3333FF"/>
                </a:solidFill>
                <a:latin typeface="Times New Roman" pitchFamily="18" charset="0"/>
              </a:rPr>
              <a:t> </a:t>
            </a:r>
            <a:r>
              <a:rPr kumimoji="1" lang="zh-CN" altLang="en-US" sz="3200" b="1">
                <a:solidFill>
                  <a:srgbClr val="3333FF"/>
                </a:solidFill>
                <a:latin typeface="Times New Roman" pitchFamily="18" charset="0"/>
              </a:rPr>
              <a:t>最后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3333FF"/>
                </a:solidFill>
                <a:latin typeface="Times New Roman" pitchFamily="18" charset="0"/>
              </a:rPr>
              <a:t>ingredient    </a:t>
            </a:r>
            <a:r>
              <a:rPr lang="zh-CN" altLang="en-US" sz="3200" b="1">
                <a:solidFill>
                  <a:srgbClr val="3333FF"/>
                </a:solidFill>
                <a:latin typeface="Times New Roman" pitchFamily="18" charset="0"/>
              </a:rPr>
              <a:t>原料，材料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3333FF"/>
                </a:solidFill>
                <a:latin typeface="Times New Roman" pitchFamily="18" charset="0"/>
              </a:rPr>
              <a:t>blender         </a:t>
            </a:r>
            <a:r>
              <a:rPr lang="zh-CN" altLang="en-US" sz="3200" b="1">
                <a:solidFill>
                  <a:srgbClr val="3333FF"/>
                </a:solidFill>
                <a:latin typeface="Times New Roman" pitchFamily="18" charset="0"/>
              </a:rPr>
              <a:t>果汁机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3333FF"/>
                </a:solidFill>
                <a:latin typeface="Times New Roman" pitchFamily="18" charset="0"/>
              </a:rPr>
              <a:t>yogurt/yoghurt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55875" y="260350"/>
            <a:ext cx="426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i="1">
                <a:latin typeface="Times New Roman" pitchFamily="18" charset="0"/>
              </a:rPr>
              <a:t>Read the new words: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00663" y="2997200"/>
            <a:ext cx="38433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in</a:t>
            </a:r>
            <a:r>
              <a:rPr lang="zh-CN" altLang="en-US" sz="3200" b="1">
                <a:solidFill>
                  <a:srgbClr val="FF0066"/>
                </a:solidFill>
                <a:latin typeface="Arial" pitchFamily="34" charset="0"/>
              </a:rPr>
              <a:t>意为“</a:t>
            </a:r>
            <a:r>
              <a:rPr lang="zh-CN" altLang="en-US" sz="3200" b="1">
                <a:solidFill>
                  <a:srgbClr val="3333FF"/>
                </a:solidFill>
                <a:latin typeface="Arial" pitchFamily="34" charset="0"/>
              </a:rPr>
              <a:t>在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…</a:t>
            </a:r>
            <a:r>
              <a:rPr lang="zh-CN" altLang="en-US" sz="3200" b="1">
                <a:solidFill>
                  <a:srgbClr val="FF0066"/>
                </a:solidFill>
                <a:latin typeface="Arial" pitchFamily="34" charset="0"/>
              </a:rPr>
              <a:t>内”，</a:t>
            </a:r>
          </a:p>
          <a:p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into</a:t>
            </a:r>
            <a:r>
              <a:rPr lang="zh-CN" altLang="en-US" sz="3200" b="1">
                <a:solidFill>
                  <a:srgbClr val="FF0066"/>
                </a:solidFill>
                <a:latin typeface="Arial" pitchFamily="34" charset="0"/>
              </a:rPr>
              <a:t>意为“</a:t>
            </a:r>
            <a:r>
              <a:rPr lang="zh-CN" altLang="en-US" sz="3200" b="1">
                <a:solidFill>
                  <a:srgbClr val="3333FF"/>
                </a:solidFill>
                <a:latin typeface="Arial" pitchFamily="34" charset="0"/>
              </a:rPr>
              <a:t>进</a:t>
            </a:r>
            <a:r>
              <a:rPr lang="en-US" altLang="zh-CN" sz="3200" b="1">
                <a:solidFill>
                  <a:srgbClr val="FF0066"/>
                </a:solidFill>
                <a:latin typeface="Arial" pitchFamily="34" charset="0"/>
              </a:rPr>
              <a:t>…</a:t>
            </a:r>
            <a:r>
              <a:rPr lang="zh-CN" altLang="en-US" sz="3200" b="1">
                <a:solidFill>
                  <a:srgbClr val="FF0066"/>
                </a:solidFill>
                <a:latin typeface="Arial" pitchFamily="34" charset="0"/>
              </a:rPr>
              <a:t>里”，</a:t>
            </a:r>
            <a:r>
              <a:rPr lang="zh-CN" altLang="en-US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Rot="1" noChangeArrowheads="1"/>
          </p:cNvSpPr>
          <p:nvPr/>
        </p:nvSpPr>
        <p:spPr bwMode="auto">
          <a:xfrm>
            <a:off x="228600" y="1219200"/>
            <a:ext cx="7162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en-US" altLang="zh-CN" sz="2800">
                <a:solidFill>
                  <a:srgbClr val="FF3300"/>
                </a:solidFill>
                <a:latin typeface="Arial" pitchFamily="34" charset="0"/>
              </a:rPr>
              <a:t>First</a:t>
            </a: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,peel the bananas.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en-US" altLang="zh-CN" sz="2800">
                <a:solidFill>
                  <a:srgbClr val="FF3300"/>
                </a:solidFill>
                <a:latin typeface="Arial" pitchFamily="34" charset="0"/>
              </a:rPr>
              <a:t>Next</a:t>
            </a: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,cut up the bananas.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Next</a:t>
            </a: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,put the bananas and yogurt into the 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     blender.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en-US" altLang="zh-CN" sz="2800">
                <a:solidFill>
                  <a:srgbClr val="FF0000"/>
                </a:solidFill>
                <a:latin typeface="Arial" pitchFamily="34" charset="0"/>
              </a:rPr>
              <a:t>Next</a:t>
            </a: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,pour the milk into the blender.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en-US" altLang="zh-CN" sz="2800">
                <a:solidFill>
                  <a:srgbClr val="FF3300"/>
                </a:solidFill>
                <a:latin typeface="Arial" pitchFamily="34" charset="0"/>
              </a:rPr>
              <a:t>Then</a:t>
            </a: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,turn on the blender.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kumimoji="1" lang="en-US" altLang="zh-CN" sz="2800">
                <a:solidFill>
                  <a:srgbClr val="FF3300"/>
                </a:solidFill>
                <a:latin typeface="Arial" pitchFamily="34" charset="0"/>
              </a:rPr>
              <a:t>Finally</a:t>
            </a:r>
            <a:r>
              <a:rPr kumimoji="1" lang="en-US" altLang="zh-CN" sz="2800">
                <a:solidFill>
                  <a:srgbClr val="3333FF"/>
                </a:solidFill>
                <a:latin typeface="Arial" pitchFamily="34" charset="0"/>
              </a:rPr>
              <a:t>,drink the smoothie.</a:t>
            </a:r>
          </a:p>
        </p:txBody>
      </p:sp>
      <p:pic>
        <p:nvPicPr>
          <p:cNvPr id="63491" name="Picture 3" descr="cStrawberryOrange-Smooth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33375"/>
            <a:ext cx="1979612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2" name="Picture 4" descr="IMAG0001"/>
          <p:cNvPicPr>
            <a:picLocks noChangeAspect="1" noChangeArrowheads="1"/>
          </p:cNvPicPr>
          <p:nvPr/>
        </p:nvPicPr>
        <p:blipFill>
          <a:blip r:embed="rId3">
            <a:lum bright="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16764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3" name="Picture 5" descr="IMAG0004"/>
          <p:cNvPicPr>
            <a:picLocks noChangeAspect="1" noChangeArrowheads="1"/>
          </p:cNvPicPr>
          <p:nvPr/>
        </p:nvPicPr>
        <p:blipFill>
          <a:blip r:embed="rId4">
            <a:lum bright="3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791200"/>
            <a:ext cx="1676400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4" name="Picture 6" descr="IMAG0005"/>
          <p:cNvPicPr>
            <a:picLocks noChangeAspect="1" noChangeArrowheads="1"/>
          </p:cNvPicPr>
          <p:nvPr/>
        </p:nvPicPr>
        <p:blipFill>
          <a:blip r:embed="rId5">
            <a:lum bright="2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00600"/>
            <a:ext cx="1676400" cy="106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5" name="Picture 7" descr="IMAG0008"/>
          <p:cNvPicPr>
            <a:picLocks noChangeAspect="1" noChangeArrowheads="1"/>
          </p:cNvPicPr>
          <p:nvPr/>
        </p:nvPicPr>
        <p:blipFill>
          <a:blip r:embed="rId6">
            <a:lum bright="22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638800"/>
            <a:ext cx="15430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6" name="Picture 8" descr="IMAG0015"/>
          <p:cNvPicPr>
            <a:picLocks noChangeAspect="1" noChangeArrowheads="1"/>
          </p:cNvPicPr>
          <p:nvPr/>
        </p:nvPicPr>
        <p:blipFill>
          <a:blip r:embed="rId7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429000"/>
            <a:ext cx="10874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7" name="Picture 9" descr="IMAG0017"/>
          <p:cNvPicPr>
            <a:picLocks noChangeAspect="1" noChangeArrowheads="1"/>
          </p:cNvPicPr>
          <p:nvPr/>
        </p:nvPicPr>
        <p:blipFill>
          <a:blip r:embed="rId8">
            <a:lum bright="1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5029200"/>
            <a:ext cx="13557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1524000" y="381000"/>
            <a:ext cx="516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600" b="1">
                <a:latin typeface="Arial" pitchFamily="34" charset="0"/>
              </a:rPr>
              <a:t>first, next,  then, finally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 descr="P20041042468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0"/>
            <a:ext cx="3048000" cy="245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1268413"/>
            <a:ext cx="86756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A: How do you make an apple/…</a:t>
            </a:r>
            <a:r>
              <a:rPr kumimoji="1" lang="en-US" altLang="zh-CN" sz="3200" b="1">
                <a:solidFill>
                  <a:srgbClr val="FF0000"/>
                </a:solidFill>
                <a:latin typeface="Arial" pitchFamily="34" charset="0"/>
              </a:rPr>
              <a:t>milk shake</a:t>
            </a:r>
            <a:r>
              <a:rPr kumimoji="1" lang="en-US" altLang="zh-CN" sz="3200">
                <a:solidFill>
                  <a:srgbClr val="0000FF"/>
                </a:solidFill>
                <a:latin typeface="Arial" pitchFamily="34" charset="0"/>
              </a:rPr>
              <a:t>?</a:t>
            </a:r>
          </a:p>
        </p:txBody>
      </p:sp>
      <p:pic>
        <p:nvPicPr>
          <p:cNvPr id="64516" name="Picture 4" descr="www.5aday.comt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2" b="10811"/>
          <a:stretch>
            <a:fillRect/>
          </a:stretch>
        </p:blipFill>
        <p:spPr bwMode="auto">
          <a:xfrm>
            <a:off x="5795963" y="2420938"/>
            <a:ext cx="2743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7" name="WordArt 5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28479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atang"/>
                <a:ea typeface="Batang"/>
              </a:rPr>
              <a:t>Pair work</a:t>
            </a:r>
            <a:endParaRPr lang="zh-CN" altLang="en-US" sz="4800" kern="10">
              <a:ln w="19050">
                <a:solidFill>
                  <a:srgbClr val="FF0066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Batang"/>
              <a:ea typeface="Batang"/>
            </a:endParaRPr>
          </a:p>
        </p:txBody>
      </p:sp>
      <p:pic>
        <p:nvPicPr>
          <p:cNvPr id="64518" name="Picture 6" descr="2005071608565921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62500"/>
            <a:ext cx="2667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0" y="2349500"/>
            <a:ext cx="273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0" y="2276475"/>
            <a:ext cx="205105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B: First, 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Next,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Next,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Next,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…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Then, 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  Finally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2627313" y="2420938"/>
            <a:ext cx="2952750" cy="372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/>
              <a:t>peel/wash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cup up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put…in/into…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pour…into…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turn on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drink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31" name="Group 39"/>
          <p:cNvGraphicFramePr>
            <a:graphicFrameLocks noGrp="1"/>
          </p:cNvGraphicFramePr>
          <p:nvPr/>
        </p:nvGraphicFramePr>
        <p:xfrm>
          <a:off x="179388" y="1149350"/>
          <a:ext cx="8820150" cy="1919288"/>
        </p:xfrm>
        <a:graphic>
          <a:graphicData uri="http://schemas.openxmlformats.org/drawingml/2006/table">
            <a:tbl>
              <a:tblPr/>
              <a:tblGrid>
                <a:gridCol w="8820150"/>
              </a:tblGrid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banana, bread, onion, milk, book , fish, watermelon, meat, teaspoon, tea, bike tomato, apple, honey, rice, yogurt,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187450" y="3284538"/>
            <a:ext cx="2592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00FF"/>
                </a:solidFill>
                <a:latin typeface="Arial" pitchFamily="34" charset="0"/>
              </a:rPr>
              <a:t>可 数 名 词</a:t>
            </a:r>
          </a:p>
        </p:txBody>
      </p:sp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5724525" y="3284538"/>
            <a:ext cx="2808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  <a:latin typeface="Arial" pitchFamily="34" charset="0"/>
              </a:rPr>
              <a:t>不可数名词</a:t>
            </a: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468313" y="4005263"/>
            <a:ext cx="56880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200" b="1">
              <a:latin typeface="Arial" pitchFamily="34" charset="0"/>
            </a:endParaRPr>
          </a:p>
        </p:txBody>
      </p:sp>
      <p:sp>
        <p:nvSpPr>
          <p:cNvPr id="8235" name="Oval 43"/>
          <p:cNvSpPr>
            <a:spLocks noChangeArrowheads="1"/>
          </p:cNvSpPr>
          <p:nvPr/>
        </p:nvSpPr>
        <p:spPr bwMode="auto">
          <a:xfrm>
            <a:off x="0" y="4076700"/>
            <a:ext cx="4681538" cy="2592388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827088" y="4403725"/>
            <a:ext cx="3529012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3333FF"/>
                </a:solidFill>
                <a:latin typeface="Arial" pitchFamily="34" charset="0"/>
              </a:rPr>
              <a:t>banana, onion, book, watermelon, teaspoon, bike, tomato, apple,</a:t>
            </a:r>
            <a:r>
              <a:rPr lang="en-US" altLang="zh-CN" b="1">
                <a:solidFill>
                  <a:srgbClr val="3333FF"/>
                </a:solidFill>
                <a:latin typeface="Arial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n-US" altLang="zh-CN">
              <a:solidFill>
                <a:srgbClr val="3333FF"/>
              </a:solidFill>
              <a:latin typeface="Arial" pitchFamily="34" charset="0"/>
            </a:endParaRPr>
          </a:p>
        </p:txBody>
      </p:sp>
      <p:sp>
        <p:nvSpPr>
          <p:cNvPr id="8237" name="Oval 45"/>
          <p:cNvSpPr>
            <a:spLocks noChangeArrowheads="1"/>
          </p:cNvSpPr>
          <p:nvPr/>
        </p:nvSpPr>
        <p:spPr bwMode="auto">
          <a:xfrm>
            <a:off x="4932363" y="4005263"/>
            <a:ext cx="3816350" cy="2636837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5364163" y="4437063"/>
            <a:ext cx="3240087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3333FF"/>
                </a:solidFill>
                <a:latin typeface="Arial" pitchFamily="34" charset="0"/>
              </a:rPr>
              <a:t>bread, milk, fish, meat, tea, honey, rice, yogurt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250825" y="188913"/>
            <a:ext cx="6480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0000"/>
                </a:solidFill>
                <a:latin typeface="Arial" pitchFamily="34" charset="0"/>
              </a:rPr>
              <a:t>把下面方框中的单词分类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6" grpId="0"/>
      <p:bldP spid="8238" grpId="0"/>
      <p:bldP spid="82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3429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/>
                <a:ea typeface="宋体"/>
              </a:rPr>
              <a:t>Quick response </a:t>
            </a:r>
            <a:endParaRPr lang="zh-CN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宋体"/>
              <a:ea typeface="宋体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50825" y="981075"/>
            <a:ext cx="8893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2800" b="1">
                <a:solidFill>
                  <a:srgbClr val="000000"/>
                </a:solidFill>
                <a:latin typeface="Times New Roman" pitchFamily="18" charset="0"/>
              </a:rPr>
              <a:t>Fill in the blanks with </a:t>
            </a:r>
            <a:r>
              <a:rPr kumimoji="1" lang="en-US" altLang="zh-CN" sz="2800" b="1">
                <a:solidFill>
                  <a:srgbClr val="9900FF"/>
                </a:solidFill>
                <a:latin typeface="Times New Roman" pitchFamily="18" charset="0"/>
              </a:rPr>
              <a:t>how many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kumimoji="1" lang="en-US" altLang="zh-CN" sz="2800" b="1">
                <a:solidFill>
                  <a:srgbClr val="FF3399"/>
                </a:solidFill>
                <a:latin typeface="Times New Roman" pitchFamily="18" charset="0"/>
              </a:rPr>
              <a:t>how much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kumimoji="1" lang="en-US" altLang="zh-CN" sz="2800" b="1"/>
              <a:t> </a:t>
            </a:r>
          </a:p>
        </p:txBody>
      </p: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755650" y="1628775"/>
            <a:ext cx="8388350" cy="3770313"/>
            <a:chOff x="476" y="1026"/>
            <a:chExt cx="5284" cy="2375"/>
          </a:xfrm>
        </p:grpSpPr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476" y="1026"/>
              <a:ext cx="470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kumimoji="1" lang="zh-CN" altLang="en-GB" sz="2400" b="1">
                  <a:latin typeface="Arial" pitchFamily="34" charset="0"/>
                </a:rPr>
                <a:t>1.</a:t>
              </a:r>
              <a:r>
                <a:rPr kumimoji="1" lang="zh-CN" altLang="en-GB" sz="2400" b="1" u="sng">
                  <a:latin typeface="Arial" pitchFamily="34" charset="0"/>
                </a:rPr>
                <a:t> </a:t>
              </a:r>
              <a:r>
                <a:rPr kumimoji="1" lang="zh-CN" altLang="en-GB" sz="2400" u="sng">
                  <a:latin typeface="Arial" pitchFamily="34" charset="0"/>
                </a:rPr>
                <a:t>               </a:t>
              </a:r>
              <a:r>
                <a:rPr kumimoji="1" lang="en-GB" altLang="zh-CN" sz="2400">
                  <a:solidFill>
                    <a:srgbClr val="9900FF"/>
                  </a:solidFill>
                  <a:latin typeface="Arial" pitchFamily="34" charset="0"/>
                </a:rPr>
                <a:t>water</a:t>
              </a:r>
              <a:r>
                <a:rPr kumimoji="1" lang="en-GB" altLang="zh-CN" sz="2400" b="1">
                  <a:latin typeface="Arial" pitchFamily="34" charset="0"/>
                </a:rPr>
                <a:t> do you put into the noodles</a:t>
              </a:r>
              <a:endParaRPr kumimoji="1" lang="en-US" altLang="zh-CN" sz="2400" b="1">
                <a:latin typeface="Arial" pitchFamily="34" charset="0"/>
              </a:endParaRPr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476" y="1480"/>
              <a:ext cx="466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2. </a:t>
              </a:r>
              <a:r>
                <a:rPr kumimoji="1" lang="zh-CN" altLang="en-GB" sz="2400" b="1" u="sng">
                  <a:latin typeface="Arial" pitchFamily="34" charset="0"/>
                  <a:cs typeface="Times New Roman" pitchFamily="18" charset="0"/>
                </a:rPr>
                <a:t>                </a:t>
              </a:r>
              <a:r>
                <a:rPr kumimoji="1" lang="en-GB" altLang="zh-CN" sz="2400" b="1">
                  <a:solidFill>
                    <a:srgbClr val="3333FF"/>
                  </a:solidFill>
                  <a:latin typeface="Arial" pitchFamily="34" charset="0"/>
                  <a:cs typeface="Times New Roman" pitchFamily="18" charset="0"/>
                </a:rPr>
                <a:t>tomatoes</a:t>
              </a:r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 does he put into salad?</a:t>
              </a:r>
              <a:endParaRPr kumimoji="1" lang="en-US" altLang="zh-CN" sz="2400" b="1"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476" y="1842"/>
              <a:ext cx="448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kumimoji="1" lang="en-GB" altLang="zh-CN" sz="2400" b="1">
                  <a:latin typeface="Arial" pitchFamily="34" charset="0"/>
                </a:rPr>
                <a:t>3.</a:t>
              </a:r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  </a:t>
              </a:r>
              <a:r>
                <a:rPr kumimoji="1" lang="zh-CN" altLang="en-GB" sz="2400" b="1" u="sng">
                  <a:latin typeface="Arial" pitchFamily="34" charset="0"/>
                </a:rPr>
                <a:t>                 </a:t>
              </a:r>
              <a:r>
                <a:rPr kumimoji="1" lang="en-GB" altLang="zh-CN" sz="2400" b="1">
                  <a:latin typeface="Arial" pitchFamily="34" charset="0"/>
                </a:rPr>
                <a:t>   </a:t>
              </a:r>
              <a:r>
                <a:rPr kumimoji="1" lang="en-GB" altLang="zh-CN" sz="2400" b="1">
                  <a:solidFill>
                    <a:srgbClr val="9900FF"/>
                  </a:solidFill>
                  <a:latin typeface="Arial" pitchFamily="34" charset="0"/>
                </a:rPr>
                <a:t>yogurt</a:t>
              </a:r>
              <a:r>
                <a:rPr kumimoji="1" lang="en-GB" altLang="zh-CN" sz="2400" b="1">
                  <a:latin typeface="Arial" pitchFamily="34" charset="0"/>
                </a:rPr>
                <a:t> do we need?</a:t>
              </a:r>
              <a:endParaRPr kumimoji="1" lang="en-US" altLang="zh-CN" sz="2400" b="1">
                <a:latin typeface="Arial" pitchFamily="34" charset="0"/>
              </a:endParaRPr>
            </a:p>
          </p:txBody>
        </p:sp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476" y="2251"/>
              <a:ext cx="511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kumimoji="1" lang="en-GB" altLang="zh-CN" sz="2400" b="1">
                  <a:latin typeface="Arial" pitchFamily="34" charset="0"/>
                </a:rPr>
                <a:t>4.  </a:t>
              </a:r>
              <a:r>
                <a:rPr kumimoji="1" lang="en-GB" altLang="zh-CN" sz="2400" b="1" u="sng">
                  <a:latin typeface="Arial" pitchFamily="34" charset="0"/>
                </a:rPr>
                <a:t>               </a:t>
              </a:r>
              <a:r>
                <a:rPr kumimoji="1" lang="en-GB" altLang="zh-CN" sz="2400" b="1">
                  <a:solidFill>
                    <a:srgbClr val="3333FF"/>
                  </a:solidFill>
                  <a:latin typeface="Arial" pitchFamily="34" charset="0"/>
                </a:rPr>
                <a:t>apples</a:t>
              </a:r>
              <a:r>
                <a:rPr kumimoji="1" lang="en-GB" altLang="zh-CN" sz="2400" b="1">
                  <a:latin typeface="Arial" pitchFamily="34" charset="0"/>
                </a:rPr>
                <a:t> are there in the milk shake?</a:t>
              </a:r>
              <a:endParaRPr kumimoji="1" lang="en-US" altLang="zh-CN" sz="2400" b="1">
                <a:latin typeface="Arial" pitchFamily="34" charset="0"/>
              </a:endParaRPr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528" y="3113"/>
              <a:ext cx="52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6. </a:t>
              </a:r>
              <a:r>
                <a:rPr kumimoji="1" lang="en-GB" altLang="zh-CN" sz="2400" b="1" u="sng">
                  <a:latin typeface="Arial" pitchFamily="34" charset="0"/>
                  <a:cs typeface="Times New Roman" pitchFamily="18" charset="0"/>
                </a:rPr>
                <a:t>                 </a:t>
              </a:r>
              <a:r>
                <a:rPr kumimoji="1" lang="en-GB" altLang="zh-CN" sz="2400" b="1">
                  <a:solidFill>
                    <a:srgbClr val="3333FF"/>
                  </a:solidFill>
                  <a:latin typeface="Arial" pitchFamily="34" charset="0"/>
                  <a:cs typeface="Times New Roman" pitchFamily="18" charset="0"/>
                </a:rPr>
                <a:t>students</a:t>
              </a:r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 are there in your classroom?</a:t>
              </a:r>
              <a:endParaRPr kumimoji="1" lang="en-US" altLang="zh-CN" sz="2400" b="1"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76" y="2659"/>
              <a:ext cx="39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5.</a:t>
              </a:r>
              <a:r>
                <a:rPr kumimoji="1" lang="en-GB" altLang="zh-CN" sz="2400" b="1" u="sng">
                  <a:latin typeface="Arial" pitchFamily="34" charset="0"/>
                  <a:cs typeface="Times New Roman" pitchFamily="18" charset="0"/>
                </a:rPr>
                <a:t>                 </a:t>
              </a:r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  </a:t>
              </a:r>
              <a:r>
                <a:rPr kumimoji="1" lang="en-GB" altLang="zh-CN" sz="2400" b="1">
                  <a:solidFill>
                    <a:srgbClr val="9900FF"/>
                  </a:solidFill>
                  <a:latin typeface="Arial" pitchFamily="34" charset="0"/>
                  <a:cs typeface="Times New Roman" pitchFamily="18" charset="0"/>
                </a:rPr>
                <a:t>fish</a:t>
              </a:r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 do you want</a:t>
              </a:r>
              <a:r>
                <a:rPr kumimoji="1" lang="zh-CN" altLang="en-GB" sz="2400" b="1">
                  <a:latin typeface="Arial" pitchFamily="34" charset="0"/>
                  <a:cs typeface="Times New Roman" pitchFamily="18" charset="0"/>
                </a:rPr>
                <a:t> </a:t>
              </a:r>
              <a:r>
                <a:rPr kumimoji="1" lang="en-GB" altLang="zh-CN" sz="2400" b="1">
                  <a:latin typeface="Arial" pitchFamily="34" charset="0"/>
                  <a:cs typeface="Times New Roman" pitchFamily="18" charset="0"/>
                </a:rPr>
                <a:t>?</a:t>
              </a:r>
              <a:endParaRPr kumimoji="1" lang="en-US" altLang="zh-CN" sz="2400" b="1"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1258888" y="1484313"/>
            <a:ext cx="1066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楷体_GB2312"/>
              </a:rPr>
              <a:t>How much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楷体_GB2312"/>
            </a:endParaRPr>
          </a:p>
        </p:txBody>
      </p:sp>
      <p:sp>
        <p:nvSpPr>
          <p:cNvPr id="15372" name="WordArt 12"/>
          <p:cNvSpPr>
            <a:spLocks noChangeArrowheads="1" noChangeShapeType="1" noTextEdit="1"/>
          </p:cNvSpPr>
          <p:nvPr/>
        </p:nvSpPr>
        <p:spPr bwMode="auto">
          <a:xfrm>
            <a:off x="1331913" y="2205038"/>
            <a:ext cx="1143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many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5373" name="WordArt 13"/>
          <p:cNvSpPr>
            <a:spLocks noChangeArrowheads="1" noChangeShapeType="1" noTextEdit="1"/>
          </p:cNvSpPr>
          <p:nvPr/>
        </p:nvSpPr>
        <p:spPr bwMode="auto">
          <a:xfrm>
            <a:off x="1403350" y="2852738"/>
            <a:ext cx="1066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much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5374" name="WordArt 14"/>
          <p:cNvSpPr>
            <a:spLocks noChangeArrowheads="1" noChangeShapeType="1" noTextEdit="1"/>
          </p:cNvSpPr>
          <p:nvPr/>
        </p:nvSpPr>
        <p:spPr bwMode="auto">
          <a:xfrm>
            <a:off x="1258888" y="4868863"/>
            <a:ext cx="1219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many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5375" name="WordArt 15"/>
          <p:cNvSpPr>
            <a:spLocks noChangeArrowheads="1" noChangeShapeType="1" noTextEdit="1"/>
          </p:cNvSpPr>
          <p:nvPr/>
        </p:nvSpPr>
        <p:spPr bwMode="auto">
          <a:xfrm>
            <a:off x="1331913" y="3500438"/>
            <a:ext cx="1143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many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1331913" y="4221163"/>
            <a:ext cx="1143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/>
                <a:ea typeface="宋体"/>
              </a:rPr>
              <a:t>How much</a:t>
            </a:r>
            <a:endParaRPr lang="zh-CN" altLang="en-US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宋体"/>
              <a:ea typeface="宋体"/>
            </a:endParaRPr>
          </a:p>
        </p:txBody>
      </p:sp>
      <p:sp>
        <p:nvSpPr>
          <p:cNvPr id="28689" name="灯片编号占位符 18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9A0A9B99-8DA2-49BB-86DF-5DDF64E0CA26}" type="slidenum">
              <a:rPr kumimoji="1" lang="en-US" altLang="zh-CN" sz="1400">
                <a:latin typeface="Times New Roman" pitchFamily="18" charset="0"/>
              </a:rPr>
              <a:pPr algn="r"/>
              <a:t>8</a:t>
            </a:fld>
            <a:endParaRPr kumimoji="1" lang="en-US" altLang="zh-CN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700338" y="333375"/>
            <a:ext cx="33480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>
                <a:solidFill>
                  <a:srgbClr val="FF0066"/>
                </a:solidFill>
                <a:latin typeface="Arial" pitchFamily="34" charset="0"/>
              </a:rPr>
              <a:t>Match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23850" y="1052513"/>
            <a:ext cx="424815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>
                <a:latin typeface="Arial" pitchFamily="34" charset="0"/>
              </a:rPr>
              <a:t>a teaspoon of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>
                <a:latin typeface="Arial" pitchFamily="34" charset="0"/>
              </a:rPr>
              <a:t>two piece</a:t>
            </a:r>
            <a:r>
              <a:rPr lang="en-US" altLang="zh-CN" sz="4000" b="1">
                <a:solidFill>
                  <a:srgbClr val="FF0066"/>
                </a:solidFill>
                <a:latin typeface="Arial" pitchFamily="34" charset="0"/>
              </a:rPr>
              <a:t>s</a:t>
            </a:r>
            <a:r>
              <a:rPr lang="en-US" altLang="zh-CN" sz="4000" b="1">
                <a:latin typeface="Arial" pitchFamily="34" charset="0"/>
              </a:rPr>
              <a:t> of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>
                <a:latin typeface="Arial" pitchFamily="34" charset="0"/>
              </a:rPr>
              <a:t>two cup</a:t>
            </a:r>
            <a:r>
              <a:rPr lang="en-US" altLang="zh-CN" sz="4000" b="1">
                <a:solidFill>
                  <a:srgbClr val="FF0066"/>
                </a:solidFill>
                <a:latin typeface="Arial" pitchFamily="34" charset="0"/>
              </a:rPr>
              <a:t>s</a:t>
            </a:r>
            <a:r>
              <a:rPr lang="en-US" altLang="zh-CN" sz="4000" b="1">
                <a:latin typeface="Arial" pitchFamily="34" charset="0"/>
              </a:rPr>
              <a:t> of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>
                <a:latin typeface="Arial" pitchFamily="34" charset="0"/>
              </a:rPr>
              <a:t>three glass</a:t>
            </a:r>
            <a:r>
              <a:rPr lang="en-US" altLang="zh-CN" sz="4000" b="1">
                <a:solidFill>
                  <a:srgbClr val="FF0066"/>
                </a:solidFill>
                <a:latin typeface="Arial" pitchFamily="34" charset="0"/>
              </a:rPr>
              <a:t>es</a:t>
            </a:r>
            <a:r>
              <a:rPr lang="en-US" altLang="zh-CN" sz="4000" b="1">
                <a:latin typeface="Arial" pitchFamily="34" charset="0"/>
              </a:rPr>
              <a:t> of </a:t>
            </a:r>
          </a:p>
        </p:txBody>
      </p:sp>
      <p:grpSp>
        <p:nvGrpSpPr>
          <p:cNvPr id="15377" name="Group 17"/>
          <p:cNvGrpSpPr>
            <a:grpSpLocks/>
          </p:cNvGrpSpPr>
          <p:nvPr/>
        </p:nvGrpSpPr>
        <p:grpSpPr bwMode="auto">
          <a:xfrm>
            <a:off x="4932363" y="836613"/>
            <a:ext cx="3335337" cy="5186362"/>
            <a:chOff x="3107" y="527"/>
            <a:chExt cx="2101" cy="3267"/>
          </a:xfrm>
        </p:grpSpPr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3152" y="799"/>
              <a:ext cx="95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latin typeface="Arial" pitchFamily="34" charset="0"/>
                </a:rPr>
                <a:t>bread</a:t>
              </a:r>
            </a:p>
          </p:txBody>
        </p:sp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3198" y="1616"/>
              <a:ext cx="68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latin typeface="Arial" pitchFamily="34" charset="0"/>
                </a:rPr>
                <a:t>tea</a:t>
              </a:r>
            </a:p>
          </p:txBody>
        </p:sp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3198" y="2296"/>
              <a:ext cx="77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latin typeface="Arial" pitchFamily="34" charset="0"/>
                </a:rPr>
                <a:t>milk</a:t>
              </a:r>
            </a:p>
          </p:txBody>
        </p:sp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3107" y="3113"/>
              <a:ext cx="10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latin typeface="Arial" pitchFamily="34" charset="0"/>
                </a:rPr>
                <a:t>honey</a:t>
              </a:r>
            </a:p>
          </p:txBody>
        </p:sp>
        <p:pic>
          <p:nvPicPr>
            <p:cNvPr id="15368" name="Picture 8" descr="200810101151509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527"/>
              <a:ext cx="1239" cy="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9" name="Picture 9" descr="%B7%E4%C3%D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" y="3022"/>
              <a:ext cx="771" cy="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70" name="Picture 10" descr="0e7022dd46477187cd1166d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" y="1434"/>
              <a:ext cx="1120" cy="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71" name="Picture 11" descr="u20322397642060081393gp-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" y="2251"/>
              <a:ext cx="1134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779838" y="1628775"/>
            <a:ext cx="1296987" cy="36004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V="1">
            <a:off x="3635375" y="1700213"/>
            <a:ext cx="1441450" cy="12239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V="1">
            <a:off x="3203575" y="2852738"/>
            <a:ext cx="1944688" cy="12969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4211638" y="4005263"/>
            <a:ext cx="1008062" cy="13684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39750" y="5876925"/>
            <a:ext cx="7488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9900FF"/>
                </a:solidFill>
                <a:ea typeface="黑体" pitchFamily="49" charset="-122"/>
              </a:rPr>
              <a:t>数词</a:t>
            </a:r>
            <a:r>
              <a:rPr lang="en-US" altLang="zh-CN" sz="4000" b="1">
                <a:ea typeface="黑体" pitchFamily="49" charset="-122"/>
              </a:rPr>
              <a:t>+</a:t>
            </a:r>
            <a:r>
              <a:rPr lang="zh-CN" altLang="en-US" sz="4000" b="1">
                <a:solidFill>
                  <a:srgbClr val="FF0066"/>
                </a:solidFill>
                <a:ea typeface="黑体" pitchFamily="49" charset="-122"/>
              </a:rPr>
              <a:t>量词</a:t>
            </a:r>
            <a:r>
              <a:rPr lang="en-US" altLang="zh-CN" sz="4000" b="1">
                <a:ea typeface="黑体" pitchFamily="49" charset="-122"/>
              </a:rPr>
              <a:t>+of + </a:t>
            </a:r>
            <a:r>
              <a:rPr lang="zh-CN" altLang="en-US" sz="4000" b="1">
                <a:solidFill>
                  <a:srgbClr val="3333FF"/>
                </a:solidFill>
                <a:ea typeface="黑体" pitchFamily="49" charset="-122"/>
              </a:rPr>
              <a:t>不可数名词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72" grpId="0" animBg="1"/>
      <p:bldP spid="15373" grpId="0" animBg="1"/>
      <p:bldP spid="15374" grpId="0" animBg="1"/>
      <p:bldP spid="15375" grpId="0" animBg="1"/>
      <p:bldP spid="1537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796</Words>
  <Application>Microsoft Office PowerPoint</Application>
  <PresentationFormat>全屏显示(4:3)</PresentationFormat>
  <Paragraphs>187</Paragraphs>
  <Slides>23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Times New Roman</vt:lpstr>
      <vt:lpstr/>
      <vt:lpstr>Arial Black</vt:lpstr>
      <vt:lpstr>黑体</vt:lpstr>
      <vt:lpstr>Tahoma</vt:lpstr>
      <vt:lpstr>Wingdings</vt:lpstr>
      <vt:lpstr>Comic Sans MS</vt:lpstr>
      <vt:lpstr>Segoe UI Semibold</vt:lpstr>
      <vt:lpstr>Batang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Homework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www.dearedu.com</Manager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www.dearedu.com; 浩海技术</dc:creator>
  <cp:keywords>www.dearedu.com</cp:keywords>
  <dc:description>www.dearedu.com</dc:description>
  <cp:lastModifiedBy>user</cp:lastModifiedBy>
  <cp:revision>38</cp:revision>
  <dcterms:created xsi:type="dcterms:W3CDTF">2009-11-10T05:39:11Z</dcterms:created>
  <dcterms:modified xsi:type="dcterms:W3CDTF">2015-08-12T06:48:02Z</dcterms:modified>
  <cp:category>www.dearedu.com</cp:category>
</cp:coreProperties>
</file>